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72" r:id="rId3"/>
    <p:sldId id="310" r:id="rId4"/>
    <p:sldId id="257" r:id="rId5"/>
    <p:sldId id="328" r:id="rId6"/>
    <p:sldId id="329" r:id="rId7"/>
    <p:sldId id="306" r:id="rId8"/>
    <p:sldId id="321" r:id="rId9"/>
    <p:sldId id="322" r:id="rId10"/>
    <p:sldId id="339" r:id="rId11"/>
    <p:sldId id="289" r:id="rId12"/>
    <p:sldId id="260" r:id="rId13"/>
    <p:sldId id="259" r:id="rId14"/>
    <p:sldId id="326" r:id="rId15"/>
    <p:sldId id="333" r:id="rId16"/>
    <p:sldId id="334" r:id="rId17"/>
    <p:sldId id="335" r:id="rId18"/>
    <p:sldId id="338" r:id="rId19"/>
    <p:sldId id="337" r:id="rId20"/>
    <p:sldId id="341" r:id="rId21"/>
    <p:sldId id="344" r:id="rId22"/>
    <p:sldId id="340" r:id="rId23"/>
    <p:sldId id="343" r:id="rId24"/>
    <p:sldId id="275" r:id="rId25"/>
    <p:sldId id="264" r:id="rId26"/>
    <p:sldId id="345" r:id="rId27"/>
    <p:sldId id="330" r:id="rId28"/>
    <p:sldId id="325" r:id="rId29"/>
    <p:sldId id="331" r:id="rId30"/>
    <p:sldId id="268" r:id="rId31"/>
    <p:sldId id="270" r:id="rId32"/>
    <p:sldId id="271"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26" autoAdjust="0"/>
    <p:restoredTop sz="94705" autoAdjust="0"/>
  </p:normalViewPr>
  <p:slideViewPr>
    <p:cSldViewPr>
      <p:cViewPr varScale="1">
        <p:scale>
          <a:sx n="68" d="100"/>
          <a:sy n="68" d="100"/>
        </p:scale>
        <p:origin x="1392" y="72"/>
      </p:cViewPr>
      <p:guideLst>
        <p:guide orient="horz" pos="2160"/>
        <p:guide pos="2880"/>
      </p:guideLst>
    </p:cSldViewPr>
  </p:slideViewPr>
  <p:outlineViewPr>
    <p:cViewPr>
      <p:scale>
        <a:sx n="33" d="100"/>
        <a:sy n="33" d="100"/>
      </p:scale>
      <p:origin x="0" y="7541"/>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DE4CF28-98E4-46F6-86D0-519948E1EC71}" type="datetimeFigureOut">
              <a:rPr lang="en-US" smtClean="0"/>
              <a:pPr/>
              <a:t>6/30/2019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9910272-B090-42AB-9562-95CBD02E0D61}" type="slidenum">
              <a:rPr lang="en-US" smtClean="0"/>
              <a:pPr/>
              <a:t>‹#›</a:t>
            </a:fld>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E4CF28-98E4-46F6-86D0-519948E1EC71}" type="datetimeFigureOut">
              <a:rPr lang="en-US" smtClean="0"/>
              <a:pPr/>
              <a:t>6/30/2019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9910272-B090-42AB-9562-95CBD02E0D61}" type="slidenum">
              <a:rPr lang="en-US" smtClean="0"/>
              <a:pPr/>
              <a:t>‹#›</a:t>
            </a:fld>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E4CF28-98E4-46F6-86D0-519948E1EC71}" type="datetimeFigureOut">
              <a:rPr lang="en-US" smtClean="0"/>
              <a:pPr/>
              <a:t>6/30/2019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9910272-B090-42AB-9562-95CBD02E0D61}" type="slidenum">
              <a:rPr lang="en-US" smtClean="0"/>
              <a:pPr/>
              <a:t>‹#›</a:t>
            </a:fld>
            <a:endParaRPr lang="en-US"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127AE-BA1C-48D2-A0AA-105A97388A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AED1C2-663F-41CA-B087-037C05577316}"/>
              </a:ext>
            </a:extLst>
          </p:cNvPr>
          <p:cNvSpPr>
            <a:spLocks noGrp="1"/>
          </p:cNvSpPr>
          <p:nvPr>
            <p:ph type="dt" sz="half" idx="10"/>
          </p:nvPr>
        </p:nvSpPr>
        <p:spPr/>
        <p:txBody>
          <a:bodyPr/>
          <a:lstStyle/>
          <a:p>
            <a:fld id="{4DE4CF28-98E4-46F6-86D0-519948E1EC71}" type="datetimeFigureOut">
              <a:rPr lang="en-US" smtClean="0"/>
              <a:pPr/>
              <a:t>6/30/2019</a:t>
            </a:fld>
            <a:endParaRPr lang="en-US" dirty="0"/>
          </a:p>
        </p:txBody>
      </p:sp>
      <p:sp>
        <p:nvSpPr>
          <p:cNvPr id="4" name="Footer Placeholder 3">
            <a:extLst>
              <a:ext uri="{FF2B5EF4-FFF2-40B4-BE49-F238E27FC236}">
                <a16:creationId xmlns:a16="http://schemas.microsoft.com/office/drawing/2014/main" id="{11E92F10-207D-45F6-A966-E72FBF7DFC3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D4E1A0E-7DCD-44A3-909D-F30610514C93}"/>
              </a:ext>
            </a:extLst>
          </p:cNvPr>
          <p:cNvSpPr>
            <a:spLocks noGrp="1"/>
          </p:cNvSpPr>
          <p:nvPr>
            <p:ph type="sldNum" sz="quarter" idx="12"/>
          </p:nvPr>
        </p:nvSpPr>
        <p:spPr/>
        <p:txBody>
          <a:bodyPr/>
          <a:lstStyle/>
          <a:p>
            <a:fld id="{79910272-B090-42AB-9562-95CBD02E0D61}" type="slidenum">
              <a:rPr lang="en-US" smtClean="0"/>
              <a:pPr/>
              <a:t>‹#›</a:t>
            </a:fld>
            <a:endParaRPr lang="en-US" dirty="0"/>
          </a:p>
        </p:txBody>
      </p:sp>
    </p:spTree>
    <p:extLst>
      <p:ext uri="{BB962C8B-B14F-4D97-AF65-F5344CB8AC3E}">
        <p14:creationId xmlns:p14="http://schemas.microsoft.com/office/powerpoint/2010/main" val="212015366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21A68EB-50EF-496C-9D52-E1D0704CCAEF}" type="datetimeFigureOut">
              <a:rPr lang="en-US" smtClean="0"/>
              <a:t>6/30/2019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F7636C-35EC-4DD8-9B4D-1AF5DEAECD0A}" type="slidenum">
              <a:rPr lang="en-US" smtClean="0"/>
              <a:t>‹#›</a:t>
            </a:fld>
            <a:endParaRPr lang="en-US"/>
          </a:p>
        </p:txBody>
      </p:sp>
    </p:spTree>
    <p:extLst>
      <p:ext uri="{BB962C8B-B14F-4D97-AF65-F5344CB8AC3E}">
        <p14:creationId xmlns:p14="http://schemas.microsoft.com/office/powerpoint/2010/main" val="2492859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1A68EB-50EF-496C-9D52-E1D0704CCAEF}" type="datetimeFigureOut">
              <a:rPr lang="en-US" smtClean="0"/>
              <a:t>6/30/2019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F7636C-35EC-4DD8-9B4D-1AF5DEAECD0A}" type="slidenum">
              <a:rPr lang="en-US" smtClean="0"/>
              <a:t>‹#›</a:t>
            </a:fld>
            <a:endParaRPr lang="en-US"/>
          </a:p>
        </p:txBody>
      </p:sp>
    </p:spTree>
    <p:extLst>
      <p:ext uri="{BB962C8B-B14F-4D97-AF65-F5344CB8AC3E}">
        <p14:creationId xmlns:p14="http://schemas.microsoft.com/office/powerpoint/2010/main" val="42616852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21A68EB-50EF-496C-9D52-E1D0704CCAEF}" type="datetimeFigureOut">
              <a:rPr lang="en-US" smtClean="0"/>
              <a:t>6/30/2019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F7636C-35EC-4DD8-9B4D-1AF5DEAECD0A}" type="slidenum">
              <a:rPr lang="en-US" smtClean="0"/>
              <a:t>‹#›</a:t>
            </a:fld>
            <a:endParaRPr lang="en-US"/>
          </a:p>
        </p:txBody>
      </p:sp>
    </p:spTree>
    <p:extLst>
      <p:ext uri="{BB962C8B-B14F-4D97-AF65-F5344CB8AC3E}">
        <p14:creationId xmlns:p14="http://schemas.microsoft.com/office/powerpoint/2010/main" val="2465476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21A68EB-50EF-496C-9D52-E1D0704CCAEF}" type="datetimeFigureOut">
              <a:rPr lang="en-US" smtClean="0"/>
              <a:t>6/30/2019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F7636C-35EC-4DD8-9B4D-1AF5DEAECD0A}" type="slidenum">
              <a:rPr lang="en-US" smtClean="0"/>
              <a:t>‹#›</a:t>
            </a:fld>
            <a:endParaRPr lang="en-US"/>
          </a:p>
        </p:txBody>
      </p:sp>
    </p:spTree>
    <p:extLst>
      <p:ext uri="{BB962C8B-B14F-4D97-AF65-F5344CB8AC3E}">
        <p14:creationId xmlns:p14="http://schemas.microsoft.com/office/powerpoint/2010/main" val="39967604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1A68EB-50EF-496C-9D52-E1D0704CCAEF}" type="datetimeFigureOut">
              <a:rPr lang="en-US" smtClean="0"/>
              <a:t>6/30/2019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F7636C-35EC-4DD8-9B4D-1AF5DEAECD0A}" type="slidenum">
              <a:rPr lang="en-US" smtClean="0"/>
              <a:t>‹#›</a:t>
            </a:fld>
            <a:endParaRPr lang="en-US"/>
          </a:p>
        </p:txBody>
      </p:sp>
    </p:spTree>
    <p:extLst>
      <p:ext uri="{BB962C8B-B14F-4D97-AF65-F5344CB8AC3E}">
        <p14:creationId xmlns:p14="http://schemas.microsoft.com/office/powerpoint/2010/main" val="4146634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21A68EB-50EF-496C-9D52-E1D0704CCAEF}" type="datetimeFigureOut">
              <a:rPr lang="en-US" smtClean="0"/>
              <a:t>6/30/2019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F7636C-35EC-4DD8-9B4D-1AF5DEAECD0A}" type="slidenum">
              <a:rPr lang="en-US" smtClean="0"/>
              <a:t>‹#›</a:t>
            </a:fld>
            <a:endParaRPr lang="en-US"/>
          </a:p>
        </p:txBody>
      </p:sp>
    </p:spTree>
    <p:extLst>
      <p:ext uri="{BB962C8B-B14F-4D97-AF65-F5344CB8AC3E}">
        <p14:creationId xmlns:p14="http://schemas.microsoft.com/office/powerpoint/2010/main" val="17035852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1A68EB-50EF-496C-9D52-E1D0704CCAEF}" type="datetimeFigureOut">
              <a:rPr lang="en-US" smtClean="0"/>
              <a:t>6/30/2019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F7636C-35EC-4DD8-9B4D-1AF5DEAECD0A}" type="slidenum">
              <a:rPr lang="en-US" smtClean="0"/>
              <a:t>‹#›</a:t>
            </a:fld>
            <a:endParaRPr lang="en-US"/>
          </a:p>
        </p:txBody>
      </p:sp>
    </p:spTree>
    <p:extLst>
      <p:ext uri="{BB962C8B-B14F-4D97-AF65-F5344CB8AC3E}">
        <p14:creationId xmlns:p14="http://schemas.microsoft.com/office/powerpoint/2010/main" val="4063025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E4CF28-98E4-46F6-86D0-519948E1EC71}" type="datetimeFigureOut">
              <a:rPr lang="en-US" smtClean="0"/>
              <a:pPr/>
              <a:t>6/30/2019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a:t>slide</a:t>
            </a:r>
            <a:fld id="{79910272-B090-42AB-9562-95CBD02E0D61}" type="slidenum">
              <a:rPr lang="en-US" smtClean="0"/>
              <a:pPr/>
              <a:t>‹#›</a:t>
            </a:fld>
            <a:endParaRPr lang="en-US"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21A68EB-50EF-496C-9D52-E1D0704CCAEF}" type="datetimeFigureOut">
              <a:rPr lang="en-US" smtClean="0"/>
              <a:t>6/30/2019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F7636C-35EC-4DD8-9B4D-1AF5DEAECD0A}" type="slidenum">
              <a:rPr lang="en-US" smtClean="0"/>
              <a:t>‹#›</a:t>
            </a:fld>
            <a:endParaRPr lang="en-US"/>
          </a:p>
        </p:txBody>
      </p:sp>
    </p:spTree>
    <p:extLst>
      <p:ext uri="{BB962C8B-B14F-4D97-AF65-F5344CB8AC3E}">
        <p14:creationId xmlns:p14="http://schemas.microsoft.com/office/powerpoint/2010/main" val="18301408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21A68EB-50EF-496C-9D52-E1D0704CCAEF}" type="datetimeFigureOut">
              <a:rPr lang="en-US" smtClean="0"/>
              <a:t>6/30/2019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F7636C-35EC-4DD8-9B4D-1AF5DEAECD0A}" type="slidenum">
              <a:rPr lang="en-US" smtClean="0"/>
              <a:t>‹#›</a:t>
            </a:fld>
            <a:endParaRPr lang="en-US"/>
          </a:p>
        </p:txBody>
      </p:sp>
    </p:spTree>
    <p:extLst>
      <p:ext uri="{BB962C8B-B14F-4D97-AF65-F5344CB8AC3E}">
        <p14:creationId xmlns:p14="http://schemas.microsoft.com/office/powerpoint/2010/main" val="20842031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1A68EB-50EF-496C-9D52-E1D0704CCAEF}" type="datetimeFigureOut">
              <a:rPr lang="en-US" smtClean="0"/>
              <a:t>6/30/2019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F7636C-35EC-4DD8-9B4D-1AF5DEAECD0A}" type="slidenum">
              <a:rPr lang="en-US" smtClean="0"/>
              <a:t>‹#›</a:t>
            </a:fld>
            <a:endParaRPr lang="en-US"/>
          </a:p>
        </p:txBody>
      </p:sp>
    </p:spTree>
    <p:extLst>
      <p:ext uri="{BB962C8B-B14F-4D97-AF65-F5344CB8AC3E}">
        <p14:creationId xmlns:p14="http://schemas.microsoft.com/office/powerpoint/2010/main" val="3101128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1A68EB-50EF-496C-9D52-E1D0704CCAEF}" type="datetimeFigureOut">
              <a:rPr lang="en-US" smtClean="0"/>
              <a:t>6/30/2019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F7636C-35EC-4DD8-9B4D-1AF5DEAECD0A}" type="slidenum">
              <a:rPr lang="en-US" smtClean="0"/>
              <a:t>‹#›</a:t>
            </a:fld>
            <a:endParaRPr lang="en-US"/>
          </a:p>
        </p:txBody>
      </p:sp>
    </p:spTree>
    <p:extLst>
      <p:ext uri="{BB962C8B-B14F-4D97-AF65-F5344CB8AC3E}">
        <p14:creationId xmlns:p14="http://schemas.microsoft.com/office/powerpoint/2010/main" val="46513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E4CF28-98E4-46F6-86D0-519948E1EC71}" type="datetimeFigureOut">
              <a:rPr lang="en-US" smtClean="0"/>
              <a:pPr/>
              <a:t>6/30/2019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9910272-B090-42AB-9562-95CBD02E0D61}" type="slidenum">
              <a:rPr lang="en-US" smtClean="0"/>
              <a:pPr/>
              <a:t>‹#›</a:t>
            </a:fld>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E4CF28-98E4-46F6-86D0-519948E1EC71}" type="datetimeFigureOut">
              <a:rPr lang="en-US" smtClean="0"/>
              <a:pPr/>
              <a:t>6/30/2019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9910272-B090-42AB-9562-95CBD02E0D61}" type="slidenum">
              <a:rPr lang="en-US" smtClean="0"/>
              <a:pPr/>
              <a:t>‹#›</a:t>
            </a:fld>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E4CF28-98E4-46F6-86D0-519948E1EC71}" type="datetimeFigureOut">
              <a:rPr lang="en-US" smtClean="0"/>
              <a:pPr/>
              <a:t>6/30/2019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9910272-B090-42AB-9562-95CBD02E0D61}" type="slidenum">
              <a:rPr lang="en-US" smtClean="0"/>
              <a:pPr/>
              <a:t>‹#›</a:t>
            </a:fld>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E4CF28-98E4-46F6-86D0-519948E1EC71}" type="datetimeFigureOut">
              <a:rPr lang="en-US" smtClean="0"/>
              <a:pPr/>
              <a:t>6/30/2019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9910272-B090-42AB-9562-95CBD02E0D61}" type="slidenum">
              <a:rPr lang="en-US" smtClean="0"/>
              <a:pPr/>
              <a:t>‹#›</a:t>
            </a:fld>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E4CF28-98E4-46F6-86D0-519948E1EC71}" type="datetimeFigureOut">
              <a:rPr lang="en-US" smtClean="0"/>
              <a:pPr/>
              <a:t>6/30/2019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9910272-B090-42AB-9562-95CBD02E0D61}" type="slidenum">
              <a:rPr lang="en-US" smtClean="0"/>
              <a:pPr/>
              <a:t>‹#›</a:t>
            </a:fld>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DE4CF28-98E4-46F6-86D0-519948E1EC71}" type="datetimeFigureOut">
              <a:rPr lang="en-US" smtClean="0"/>
              <a:pPr/>
              <a:t>6/30/2019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9910272-B090-42AB-9562-95CBD02E0D61}" type="slidenum">
              <a:rPr lang="en-US" smtClean="0"/>
              <a:pPr/>
              <a:t>‹#›</a:t>
            </a:fld>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DE4CF28-98E4-46F6-86D0-519948E1EC71}" type="datetimeFigureOut">
              <a:rPr lang="en-US" smtClean="0"/>
              <a:pPr/>
              <a:t>6/30/2019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9910272-B090-42AB-9562-95CBD02E0D61}" type="slidenum">
              <a:rPr lang="en-US" smtClean="0"/>
              <a:pPr/>
              <a:t>‹#›</a:t>
            </a:fld>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E4CF28-98E4-46F6-86D0-519948E1EC71}" type="datetimeFigureOut">
              <a:rPr lang="en-US" smtClean="0"/>
              <a:pPr/>
              <a:t>6/30/2019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910272-B090-42AB-9562-95CBD02E0D61}"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21A68EB-50EF-496C-9D52-E1D0704CCAEF}" type="datetimeFigureOut">
              <a:rPr lang="en-US" smtClean="0"/>
              <a:t>6/30/2019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4F7636C-35EC-4DD8-9B4D-1AF5DEAECD0A}" type="slidenum">
              <a:rPr lang="en-US" smtClean="0"/>
              <a:t>‹#›</a:t>
            </a:fld>
            <a:endParaRPr lang="en-US"/>
          </a:p>
        </p:txBody>
      </p:sp>
    </p:spTree>
    <p:extLst>
      <p:ext uri="{BB962C8B-B14F-4D97-AF65-F5344CB8AC3E}">
        <p14:creationId xmlns:p14="http://schemas.microsoft.com/office/powerpoint/2010/main" val="16694159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5181600"/>
            <a:ext cx="7239000" cy="1371600"/>
          </a:xfrm>
        </p:spPr>
        <p:txBody>
          <a:bodyPr>
            <a:normAutofit/>
          </a:bodyPr>
          <a:lstStyle/>
          <a:p>
            <a:pPr algn="ctr"/>
            <a:r>
              <a:rPr lang="en-US" sz="2800" dirty="0" err="1">
                <a:solidFill>
                  <a:schemeClr val="tx2"/>
                </a:solidFill>
              </a:rPr>
              <a:t>Timberton</a:t>
            </a:r>
            <a:r>
              <a:rPr lang="en-US" sz="2800" dirty="0">
                <a:solidFill>
                  <a:schemeClr val="tx2"/>
                </a:solidFill>
              </a:rPr>
              <a:t> Village Homeowners Association Annual Membership Meeting</a:t>
            </a:r>
            <a:br>
              <a:rPr lang="en-US" sz="2800" dirty="0">
                <a:solidFill>
                  <a:schemeClr val="tx2"/>
                </a:solidFill>
              </a:rPr>
            </a:br>
            <a:r>
              <a:rPr lang="en-US" sz="2800" dirty="0">
                <a:solidFill>
                  <a:schemeClr val="tx2"/>
                </a:solidFill>
              </a:rPr>
              <a:t>June 24, 2019</a:t>
            </a:r>
          </a:p>
        </p:txBody>
      </p:sp>
      <p:pic>
        <p:nvPicPr>
          <p:cNvPr id="6" name="Picture Placeholder 5"/>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a:stretch>
            <a:fillRect/>
          </a:stretch>
        </p:blipFill>
        <p:spPr>
          <a:xfrm>
            <a:off x="762000" y="457200"/>
            <a:ext cx="7620000" cy="4648200"/>
          </a:xfr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400"/>
            <a:ext cx="8229600" cy="1143000"/>
          </a:xfrm>
        </p:spPr>
        <p:txBody>
          <a:bodyPr>
            <a:normAutofit/>
          </a:bodyPr>
          <a:lstStyle/>
          <a:p>
            <a:r>
              <a:rPr lang="en-US" sz="3600" b="1" dirty="0" err="1">
                <a:solidFill>
                  <a:srgbClr val="00B050"/>
                </a:solidFill>
              </a:rPr>
              <a:t>Timberton</a:t>
            </a:r>
            <a:r>
              <a:rPr lang="en-US" sz="3600" b="1" dirty="0">
                <a:solidFill>
                  <a:srgbClr val="00B050"/>
                </a:solidFill>
              </a:rPr>
              <a:t> from outer space</a:t>
            </a:r>
          </a:p>
        </p:txBody>
      </p:sp>
      <p:pic>
        <p:nvPicPr>
          <p:cNvPr id="6" name="Picture 5">
            <a:extLst>
              <a:ext uri="{FF2B5EF4-FFF2-40B4-BE49-F238E27FC236}">
                <a16:creationId xmlns:a16="http://schemas.microsoft.com/office/drawing/2014/main" id="{0B6DC4D0-FAE2-4B14-9A7B-BD49F47EA470}"/>
              </a:ext>
            </a:extLst>
          </p:cNvPr>
          <p:cNvPicPr>
            <a:picLocks noChangeAspect="1"/>
          </p:cNvPicPr>
          <p:nvPr/>
        </p:nvPicPr>
        <p:blipFill>
          <a:blip r:embed="rId2"/>
          <a:stretch>
            <a:fillRect/>
          </a:stretch>
        </p:blipFill>
        <p:spPr>
          <a:xfrm>
            <a:off x="914400" y="1051560"/>
            <a:ext cx="7543800" cy="5654040"/>
          </a:xfrm>
          <a:prstGeom prst="rect">
            <a:avLst/>
          </a:prstGeom>
        </p:spPr>
      </p:pic>
    </p:spTree>
    <p:extLst>
      <p:ext uri="{BB962C8B-B14F-4D97-AF65-F5344CB8AC3E}">
        <p14:creationId xmlns:p14="http://schemas.microsoft.com/office/powerpoint/2010/main" val="330838177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solidFill>
                  <a:srgbClr val="00B050"/>
                </a:solidFill>
              </a:rPr>
              <a:t>Grounds Maintenance Contract</a:t>
            </a:r>
          </a:p>
        </p:txBody>
      </p:sp>
      <p:sp>
        <p:nvSpPr>
          <p:cNvPr id="3" name="Content Placeholder 2"/>
          <p:cNvSpPr>
            <a:spLocks noGrp="1"/>
          </p:cNvSpPr>
          <p:nvPr>
            <p:ph idx="1"/>
          </p:nvPr>
        </p:nvSpPr>
        <p:spPr/>
        <p:txBody>
          <a:bodyPr>
            <a:normAutofit lnSpcReduction="10000"/>
          </a:bodyPr>
          <a:lstStyle/>
          <a:p>
            <a:r>
              <a:rPr lang="en-US" sz="3600" b="1" dirty="0"/>
              <a:t>Contract awarded to </a:t>
            </a:r>
            <a:r>
              <a:rPr lang="en-US" sz="3600" b="1" dirty="0" err="1"/>
              <a:t>Greenstate</a:t>
            </a:r>
            <a:r>
              <a:rPr lang="en-US" sz="3600" b="1" dirty="0"/>
              <a:t> in 2018</a:t>
            </a:r>
          </a:p>
          <a:p>
            <a:r>
              <a:rPr lang="en-US" sz="3600" b="1" dirty="0"/>
              <a:t>2 year Contract</a:t>
            </a:r>
          </a:p>
          <a:p>
            <a:r>
              <a:rPr lang="en-US" sz="3600" b="1" dirty="0"/>
              <a:t>Overall Board is satisfied with performance</a:t>
            </a:r>
          </a:p>
          <a:p>
            <a:r>
              <a:rPr lang="en-US" sz="3600" b="1" dirty="0"/>
              <a:t>The next contract (2020-2022) might call for increasing frequency of mowing the entrance roadway from very 2 weeks to weekly during the high growth weeks  </a:t>
            </a:r>
          </a:p>
          <a:p>
            <a:endParaRPr lang="en-US" sz="3600" b="1" dirty="0"/>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b="1" dirty="0">
                <a:solidFill>
                  <a:schemeClr val="tx2"/>
                </a:solidFill>
              </a:rPr>
            </a:br>
            <a:r>
              <a:rPr lang="en-US" sz="4000" b="1" dirty="0">
                <a:solidFill>
                  <a:srgbClr val="00B050"/>
                </a:solidFill>
              </a:rPr>
              <a:t>Vegetation Management Projects</a:t>
            </a:r>
            <a:endParaRPr lang="en-US" sz="4000" dirty="0">
              <a:solidFill>
                <a:srgbClr val="00B050"/>
              </a:solidFill>
            </a:endParaRPr>
          </a:p>
        </p:txBody>
      </p:sp>
      <p:sp>
        <p:nvSpPr>
          <p:cNvPr id="3" name="Content Placeholder 2">
            <a:extLst>
              <a:ext uri="{FF2B5EF4-FFF2-40B4-BE49-F238E27FC236}">
                <a16:creationId xmlns:a16="http://schemas.microsoft.com/office/drawing/2014/main" id="{3778497E-6060-4D12-97E5-FD02973CEF71}"/>
              </a:ext>
            </a:extLst>
          </p:cNvPr>
          <p:cNvSpPr>
            <a:spLocks noGrp="1"/>
          </p:cNvSpPr>
          <p:nvPr>
            <p:ph idx="1"/>
          </p:nvPr>
        </p:nvSpPr>
        <p:spPr/>
        <p:txBody>
          <a:bodyPr/>
          <a:lstStyle/>
          <a:p>
            <a:endParaRPr lang="en-US" dirty="0"/>
          </a:p>
          <a:p>
            <a:r>
              <a:rPr lang="en-US" dirty="0"/>
              <a:t>Many snow damaged trees removed</a:t>
            </a:r>
          </a:p>
          <a:p>
            <a:endParaRPr lang="en-US" dirty="0"/>
          </a:p>
          <a:p>
            <a:r>
              <a:rPr lang="en-US" dirty="0"/>
              <a:t>Planted entrance at bottom of </a:t>
            </a:r>
            <a:r>
              <a:rPr lang="en-US" dirty="0" err="1"/>
              <a:t>Timberton</a:t>
            </a:r>
            <a:r>
              <a:rPr lang="en-US" dirty="0"/>
              <a:t> drive</a:t>
            </a: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4D17E0-113D-4A6D-B4EA-9D376191F500}"/>
              </a:ext>
            </a:extLst>
          </p:cNvPr>
          <p:cNvPicPr>
            <a:picLocks noChangeAspect="1"/>
          </p:cNvPicPr>
          <p:nvPr/>
        </p:nvPicPr>
        <p:blipFill>
          <a:blip r:embed="rId2"/>
          <a:stretch>
            <a:fillRect/>
          </a:stretch>
        </p:blipFill>
        <p:spPr>
          <a:xfrm>
            <a:off x="838200" y="609600"/>
            <a:ext cx="7179187" cy="6003403"/>
          </a:xfrm>
          <a:prstGeom prst="rect">
            <a:avLst/>
          </a:prstGeom>
        </p:spPr>
      </p:pic>
      <p:sp>
        <p:nvSpPr>
          <p:cNvPr id="5" name="Rectangle 4">
            <a:extLst>
              <a:ext uri="{FF2B5EF4-FFF2-40B4-BE49-F238E27FC236}">
                <a16:creationId xmlns:a16="http://schemas.microsoft.com/office/drawing/2014/main" id="{AAB68436-FD8A-46C2-AA31-73D770EDC6DE}"/>
              </a:ext>
            </a:extLst>
          </p:cNvPr>
          <p:cNvSpPr/>
          <p:nvPr/>
        </p:nvSpPr>
        <p:spPr>
          <a:xfrm>
            <a:off x="1379793" y="152400"/>
            <a:ext cx="6096000" cy="523220"/>
          </a:xfrm>
          <a:prstGeom prst="rect">
            <a:avLst/>
          </a:prstGeom>
        </p:spPr>
        <p:txBody>
          <a:bodyPr wrap="square">
            <a:spAutoFit/>
          </a:bodyPr>
          <a:lstStyle/>
          <a:p>
            <a:r>
              <a:rPr lang="en-US" sz="2800" b="1" dirty="0">
                <a:solidFill>
                  <a:srgbClr val="00B050"/>
                </a:solidFill>
                <a:latin typeface="Calibri" panose="020F0502020204030204" pitchFamily="34" charset="0"/>
                <a:cs typeface="Calibri" panose="020F0502020204030204" pitchFamily="34" charset="0"/>
              </a:rPr>
              <a:t>Many thanks to your neighbors at work</a:t>
            </a:r>
          </a:p>
        </p:txBody>
      </p:sp>
    </p:spTree>
    <p:extLst>
      <p:ext uri="{BB962C8B-B14F-4D97-AF65-F5344CB8AC3E}">
        <p14:creationId xmlns:p14="http://schemas.microsoft.com/office/powerpoint/2010/main" val="1681493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B68436-FD8A-46C2-AA31-73D770EDC6DE}"/>
              </a:ext>
            </a:extLst>
          </p:cNvPr>
          <p:cNvSpPr/>
          <p:nvPr/>
        </p:nvSpPr>
        <p:spPr>
          <a:xfrm>
            <a:off x="1379793" y="152400"/>
            <a:ext cx="6096000" cy="523220"/>
          </a:xfrm>
          <a:prstGeom prst="rect">
            <a:avLst/>
          </a:prstGeom>
        </p:spPr>
        <p:txBody>
          <a:bodyPr wrap="square">
            <a:spAutoFit/>
          </a:bodyPr>
          <a:lstStyle/>
          <a:p>
            <a:r>
              <a:rPr lang="en-US" sz="2800" b="1" dirty="0">
                <a:solidFill>
                  <a:srgbClr val="00B050"/>
                </a:solidFill>
                <a:latin typeface="Calibri" panose="020F0502020204030204" pitchFamily="34" charset="0"/>
                <a:cs typeface="Calibri" panose="020F0502020204030204" pitchFamily="34" charset="0"/>
              </a:rPr>
              <a:t>Many thanks to your neighbors at work</a:t>
            </a:r>
          </a:p>
        </p:txBody>
      </p:sp>
      <p:pic>
        <p:nvPicPr>
          <p:cNvPr id="2" name="Picture 1">
            <a:extLst>
              <a:ext uri="{FF2B5EF4-FFF2-40B4-BE49-F238E27FC236}">
                <a16:creationId xmlns:a16="http://schemas.microsoft.com/office/drawing/2014/main" id="{AAA78533-C633-419D-BBCF-79801405E5B7}"/>
              </a:ext>
            </a:extLst>
          </p:cNvPr>
          <p:cNvPicPr>
            <a:picLocks noChangeAspect="1"/>
          </p:cNvPicPr>
          <p:nvPr/>
        </p:nvPicPr>
        <p:blipFill>
          <a:blip r:embed="rId2"/>
          <a:stretch>
            <a:fillRect/>
          </a:stretch>
        </p:blipFill>
        <p:spPr>
          <a:xfrm>
            <a:off x="1570293" y="675620"/>
            <a:ext cx="5715000" cy="6153342"/>
          </a:xfrm>
          <a:prstGeom prst="rect">
            <a:avLst/>
          </a:prstGeom>
        </p:spPr>
      </p:pic>
    </p:spTree>
    <p:extLst>
      <p:ext uri="{BB962C8B-B14F-4D97-AF65-F5344CB8AC3E}">
        <p14:creationId xmlns:p14="http://schemas.microsoft.com/office/powerpoint/2010/main" val="1100500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B68436-FD8A-46C2-AA31-73D770EDC6DE}"/>
              </a:ext>
            </a:extLst>
          </p:cNvPr>
          <p:cNvSpPr/>
          <p:nvPr/>
        </p:nvSpPr>
        <p:spPr>
          <a:xfrm>
            <a:off x="1379793" y="152400"/>
            <a:ext cx="6096000" cy="523220"/>
          </a:xfrm>
          <a:prstGeom prst="rect">
            <a:avLst/>
          </a:prstGeom>
        </p:spPr>
        <p:txBody>
          <a:bodyPr wrap="square">
            <a:spAutoFit/>
          </a:bodyPr>
          <a:lstStyle/>
          <a:p>
            <a:r>
              <a:rPr lang="en-US" sz="2800" b="1" dirty="0">
                <a:solidFill>
                  <a:srgbClr val="00B050"/>
                </a:solidFill>
                <a:latin typeface="Calibri" panose="020F0502020204030204" pitchFamily="34" charset="0"/>
                <a:cs typeface="Calibri" panose="020F0502020204030204" pitchFamily="34" charset="0"/>
              </a:rPr>
              <a:t>Many thanks to your neighbors at work</a:t>
            </a:r>
          </a:p>
        </p:txBody>
      </p:sp>
      <p:pic>
        <p:nvPicPr>
          <p:cNvPr id="2" name="Picture 1">
            <a:extLst>
              <a:ext uri="{FF2B5EF4-FFF2-40B4-BE49-F238E27FC236}">
                <a16:creationId xmlns:a16="http://schemas.microsoft.com/office/drawing/2014/main" id="{F25306B9-8892-4FC6-879B-D2CAC816D57D}"/>
              </a:ext>
            </a:extLst>
          </p:cNvPr>
          <p:cNvPicPr>
            <a:picLocks noChangeAspect="1"/>
          </p:cNvPicPr>
          <p:nvPr/>
        </p:nvPicPr>
        <p:blipFill>
          <a:blip r:embed="rId2"/>
          <a:stretch>
            <a:fillRect/>
          </a:stretch>
        </p:blipFill>
        <p:spPr>
          <a:xfrm>
            <a:off x="2049780" y="711273"/>
            <a:ext cx="4756025" cy="5801380"/>
          </a:xfrm>
          <a:prstGeom prst="rect">
            <a:avLst/>
          </a:prstGeom>
        </p:spPr>
      </p:pic>
    </p:spTree>
    <p:extLst>
      <p:ext uri="{BB962C8B-B14F-4D97-AF65-F5344CB8AC3E}">
        <p14:creationId xmlns:p14="http://schemas.microsoft.com/office/powerpoint/2010/main" val="1414806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B68436-FD8A-46C2-AA31-73D770EDC6DE}"/>
              </a:ext>
            </a:extLst>
          </p:cNvPr>
          <p:cNvSpPr/>
          <p:nvPr/>
        </p:nvSpPr>
        <p:spPr>
          <a:xfrm>
            <a:off x="1379793" y="152400"/>
            <a:ext cx="6096000" cy="523220"/>
          </a:xfrm>
          <a:prstGeom prst="rect">
            <a:avLst/>
          </a:prstGeom>
        </p:spPr>
        <p:txBody>
          <a:bodyPr wrap="square">
            <a:spAutoFit/>
          </a:bodyPr>
          <a:lstStyle/>
          <a:p>
            <a:r>
              <a:rPr lang="en-US" sz="2800" b="1" dirty="0">
                <a:solidFill>
                  <a:srgbClr val="00B050"/>
                </a:solidFill>
                <a:latin typeface="Calibri" panose="020F0502020204030204" pitchFamily="34" charset="0"/>
                <a:cs typeface="Calibri" panose="020F0502020204030204" pitchFamily="34" charset="0"/>
              </a:rPr>
              <a:t>Many thanks to your neighbors at work</a:t>
            </a:r>
          </a:p>
        </p:txBody>
      </p:sp>
      <p:pic>
        <p:nvPicPr>
          <p:cNvPr id="2" name="Picture 1">
            <a:extLst>
              <a:ext uri="{FF2B5EF4-FFF2-40B4-BE49-F238E27FC236}">
                <a16:creationId xmlns:a16="http://schemas.microsoft.com/office/drawing/2014/main" id="{5F8E08A4-91C2-4BBB-B50E-9DEE1E4B3AF1}"/>
              </a:ext>
            </a:extLst>
          </p:cNvPr>
          <p:cNvPicPr>
            <a:picLocks noChangeAspect="1"/>
          </p:cNvPicPr>
          <p:nvPr/>
        </p:nvPicPr>
        <p:blipFill>
          <a:blip r:embed="rId2"/>
          <a:stretch>
            <a:fillRect/>
          </a:stretch>
        </p:blipFill>
        <p:spPr>
          <a:xfrm>
            <a:off x="1742381" y="675620"/>
            <a:ext cx="5294016" cy="5953780"/>
          </a:xfrm>
          <a:prstGeom prst="rect">
            <a:avLst/>
          </a:prstGeom>
        </p:spPr>
      </p:pic>
    </p:spTree>
    <p:extLst>
      <p:ext uri="{BB962C8B-B14F-4D97-AF65-F5344CB8AC3E}">
        <p14:creationId xmlns:p14="http://schemas.microsoft.com/office/powerpoint/2010/main" val="849781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B68436-FD8A-46C2-AA31-73D770EDC6DE}"/>
              </a:ext>
            </a:extLst>
          </p:cNvPr>
          <p:cNvSpPr/>
          <p:nvPr/>
        </p:nvSpPr>
        <p:spPr>
          <a:xfrm>
            <a:off x="1379793" y="152400"/>
            <a:ext cx="6096000" cy="523220"/>
          </a:xfrm>
          <a:prstGeom prst="rect">
            <a:avLst/>
          </a:prstGeom>
        </p:spPr>
        <p:txBody>
          <a:bodyPr wrap="square">
            <a:spAutoFit/>
          </a:bodyPr>
          <a:lstStyle/>
          <a:p>
            <a:r>
              <a:rPr lang="en-US" sz="2800" b="1" dirty="0">
                <a:solidFill>
                  <a:srgbClr val="00B050"/>
                </a:solidFill>
                <a:latin typeface="Calibri" panose="020F0502020204030204" pitchFamily="34" charset="0"/>
                <a:cs typeface="Calibri" panose="020F0502020204030204" pitchFamily="34" charset="0"/>
              </a:rPr>
              <a:t>Many thanks to your neighbors at work</a:t>
            </a:r>
          </a:p>
        </p:txBody>
      </p:sp>
      <p:pic>
        <p:nvPicPr>
          <p:cNvPr id="3" name="Picture 2">
            <a:extLst>
              <a:ext uri="{FF2B5EF4-FFF2-40B4-BE49-F238E27FC236}">
                <a16:creationId xmlns:a16="http://schemas.microsoft.com/office/drawing/2014/main" id="{A2E88690-302B-485D-BD49-EB851D7BF40E}"/>
              </a:ext>
            </a:extLst>
          </p:cNvPr>
          <p:cNvPicPr>
            <a:picLocks noChangeAspect="1"/>
          </p:cNvPicPr>
          <p:nvPr/>
        </p:nvPicPr>
        <p:blipFill>
          <a:blip r:embed="rId2"/>
          <a:stretch>
            <a:fillRect/>
          </a:stretch>
        </p:blipFill>
        <p:spPr>
          <a:xfrm>
            <a:off x="381000" y="671135"/>
            <a:ext cx="8382000" cy="6080911"/>
          </a:xfrm>
          <a:prstGeom prst="rect">
            <a:avLst/>
          </a:prstGeom>
        </p:spPr>
      </p:pic>
    </p:spTree>
    <p:extLst>
      <p:ext uri="{BB962C8B-B14F-4D97-AF65-F5344CB8AC3E}">
        <p14:creationId xmlns:p14="http://schemas.microsoft.com/office/powerpoint/2010/main" val="19874301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B68436-FD8A-46C2-AA31-73D770EDC6DE}"/>
              </a:ext>
            </a:extLst>
          </p:cNvPr>
          <p:cNvSpPr/>
          <p:nvPr/>
        </p:nvSpPr>
        <p:spPr>
          <a:xfrm>
            <a:off x="1379793" y="152400"/>
            <a:ext cx="6096000" cy="523220"/>
          </a:xfrm>
          <a:prstGeom prst="rect">
            <a:avLst/>
          </a:prstGeom>
        </p:spPr>
        <p:txBody>
          <a:bodyPr wrap="square">
            <a:spAutoFit/>
          </a:bodyPr>
          <a:lstStyle/>
          <a:p>
            <a:r>
              <a:rPr lang="en-US" sz="2800" b="1" dirty="0">
                <a:solidFill>
                  <a:srgbClr val="00B050"/>
                </a:solidFill>
                <a:latin typeface="Calibri" panose="020F0502020204030204" pitchFamily="34" charset="0"/>
                <a:cs typeface="Calibri" panose="020F0502020204030204" pitchFamily="34" charset="0"/>
              </a:rPr>
              <a:t>Many thanks to your neighbors at work</a:t>
            </a:r>
          </a:p>
        </p:txBody>
      </p:sp>
      <p:pic>
        <p:nvPicPr>
          <p:cNvPr id="2" name="Picture 1">
            <a:extLst>
              <a:ext uri="{FF2B5EF4-FFF2-40B4-BE49-F238E27FC236}">
                <a16:creationId xmlns:a16="http://schemas.microsoft.com/office/drawing/2014/main" id="{1C1AA5BE-67E6-4261-8FBE-DD4014F9BBA8}"/>
              </a:ext>
            </a:extLst>
          </p:cNvPr>
          <p:cNvPicPr>
            <a:picLocks noChangeAspect="1"/>
          </p:cNvPicPr>
          <p:nvPr/>
        </p:nvPicPr>
        <p:blipFill>
          <a:blip r:embed="rId2"/>
          <a:stretch>
            <a:fillRect/>
          </a:stretch>
        </p:blipFill>
        <p:spPr>
          <a:xfrm>
            <a:off x="647174" y="680121"/>
            <a:ext cx="7561238" cy="5945528"/>
          </a:xfrm>
          <a:prstGeom prst="rect">
            <a:avLst/>
          </a:prstGeom>
        </p:spPr>
      </p:pic>
    </p:spTree>
    <p:extLst>
      <p:ext uri="{BB962C8B-B14F-4D97-AF65-F5344CB8AC3E}">
        <p14:creationId xmlns:p14="http://schemas.microsoft.com/office/powerpoint/2010/main" val="2991671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AB68436-FD8A-46C2-AA31-73D770EDC6DE}"/>
              </a:ext>
            </a:extLst>
          </p:cNvPr>
          <p:cNvSpPr/>
          <p:nvPr/>
        </p:nvSpPr>
        <p:spPr>
          <a:xfrm>
            <a:off x="1447799" y="152400"/>
            <a:ext cx="6027993" cy="533400"/>
          </a:xfrm>
          <a:prstGeom prst="rect">
            <a:avLst/>
          </a:prstGeom>
        </p:spPr>
        <p:txBody>
          <a:bodyPr wrap="square">
            <a:spAutoFit/>
          </a:bodyPr>
          <a:lstStyle/>
          <a:p>
            <a:r>
              <a:rPr lang="en-US" sz="2800" b="1" dirty="0">
                <a:solidFill>
                  <a:srgbClr val="00B050"/>
                </a:solidFill>
                <a:latin typeface="Calibri" panose="020F0502020204030204" pitchFamily="34" charset="0"/>
                <a:cs typeface="Calibri" panose="020F0502020204030204" pitchFamily="34" charset="0"/>
              </a:rPr>
              <a:t>Many thanks to your neighbors at work</a:t>
            </a:r>
          </a:p>
        </p:txBody>
      </p:sp>
      <p:pic>
        <p:nvPicPr>
          <p:cNvPr id="3" name="Picture 2">
            <a:extLst>
              <a:ext uri="{FF2B5EF4-FFF2-40B4-BE49-F238E27FC236}">
                <a16:creationId xmlns:a16="http://schemas.microsoft.com/office/drawing/2014/main" id="{25D898FE-C464-48E7-90F8-7FFEBE488D2D}"/>
              </a:ext>
            </a:extLst>
          </p:cNvPr>
          <p:cNvPicPr>
            <a:picLocks noChangeAspect="1"/>
          </p:cNvPicPr>
          <p:nvPr/>
        </p:nvPicPr>
        <p:blipFill>
          <a:blip r:embed="rId2"/>
          <a:stretch>
            <a:fillRect/>
          </a:stretch>
        </p:blipFill>
        <p:spPr>
          <a:xfrm>
            <a:off x="774636" y="574723"/>
            <a:ext cx="7594728" cy="6139266"/>
          </a:xfrm>
          <a:prstGeom prst="rect">
            <a:avLst/>
          </a:prstGeom>
        </p:spPr>
      </p:pic>
    </p:spTree>
    <p:extLst>
      <p:ext uri="{BB962C8B-B14F-4D97-AF65-F5344CB8AC3E}">
        <p14:creationId xmlns:p14="http://schemas.microsoft.com/office/powerpoint/2010/main" val="1210893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2"/>
                </a:solidFill>
              </a:rPr>
              <a:t>Topics</a:t>
            </a:r>
          </a:p>
        </p:txBody>
      </p:sp>
      <p:sp>
        <p:nvSpPr>
          <p:cNvPr id="3" name="Content Placeholder 2"/>
          <p:cNvSpPr>
            <a:spLocks noGrp="1"/>
          </p:cNvSpPr>
          <p:nvPr>
            <p:ph idx="1"/>
          </p:nvPr>
        </p:nvSpPr>
        <p:spPr/>
        <p:txBody>
          <a:bodyPr/>
          <a:lstStyle/>
          <a:p>
            <a:r>
              <a:rPr lang="en-US" sz="4400" b="1" dirty="0"/>
              <a:t>TVHA Status</a:t>
            </a:r>
          </a:p>
          <a:p>
            <a:r>
              <a:rPr lang="en-US" sz="4400" b="1" dirty="0"/>
              <a:t>Achievements this past year</a:t>
            </a:r>
          </a:p>
          <a:p>
            <a:r>
              <a:rPr lang="en-US" sz="4400" b="1" dirty="0"/>
              <a:t>Future Focus</a:t>
            </a:r>
          </a:p>
          <a:p>
            <a:r>
              <a:rPr lang="en-US" sz="4400" b="1" dirty="0"/>
              <a:t>Voting Options</a:t>
            </a:r>
          </a:p>
          <a:p>
            <a:endParaRPr lang="en-US" dirty="0"/>
          </a:p>
        </p:txBody>
      </p:sp>
    </p:spTree>
    <p:extLst>
      <p:ext uri="{BB962C8B-B14F-4D97-AF65-F5344CB8AC3E}">
        <p14:creationId xmlns:p14="http://schemas.microsoft.com/office/powerpoint/2010/main" val="336927570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A9E687-26F7-46D4-8986-B9FEBD88E92C}"/>
              </a:ext>
            </a:extLst>
          </p:cNvPr>
          <p:cNvPicPr>
            <a:picLocks noChangeAspect="1"/>
          </p:cNvPicPr>
          <p:nvPr/>
        </p:nvPicPr>
        <p:blipFill>
          <a:blip r:embed="rId2"/>
          <a:stretch>
            <a:fillRect/>
          </a:stretch>
        </p:blipFill>
        <p:spPr>
          <a:xfrm>
            <a:off x="1219200" y="969580"/>
            <a:ext cx="6858000" cy="5030633"/>
          </a:xfrm>
          <a:prstGeom prst="rect">
            <a:avLst/>
          </a:prstGeom>
        </p:spPr>
      </p:pic>
      <p:sp>
        <p:nvSpPr>
          <p:cNvPr id="3" name="Rectangle 2">
            <a:extLst>
              <a:ext uri="{FF2B5EF4-FFF2-40B4-BE49-F238E27FC236}">
                <a16:creationId xmlns:a16="http://schemas.microsoft.com/office/drawing/2014/main" id="{45C7B3AC-6D48-4AA5-A69C-547AD2BDAD38}"/>
              </a:ext>
            </a:extLst>
          </p:cNvPr>
          <p:cNvSpPr/>
          <p:nvPr/>
        </p:nvSpPr>
        <p:spPr>
          <a:xfrm>
            <a:off x="1676400" y="228600"/>
            <a:ext cx="6027993" cy="533400"/>
          </a:xfrm>
          <a:prstGeom prst="rect">
            <a:avLst/>
          </a:prstGeom>
        </p:spPr>
        <p:txBody>
          <a:bodyPr wrap="square">
            <a:spAutoFit/>
          </a:bodyPr>
          <a:lstStyle/>
          <a:p>
            <a:r>
              <a:rPr lang="en-US" sz="2800" b="1" dirty="0">
                <a:solidFill>
                  <a:srgbClr val="00B050"/>
                </a:solidFill>
                <a:latin typeface="Calibri" panose="020F0502020204030204" pitchFamily="34" charset="0"/>
                <a:cs typeface="Calibri" panose="020F0502020204030204" pitchFamily="34" charset="0"/>
              </a:rPr>
              <a:t>Many thanks to your neighbors at work</a:t>
            </a:r>
          </a:p>
        </p:txBody>
      </p:sp>
    </p:spTree>
    <p:extLst>
      <p:ext uri="{BB962C8B-B14F-4D97-AF65-F5344CB8AC3E}">
        <p14:creationId xmlns:p14="http://schemas.microsoft.com/office/powerpoint/2010/main" val="3417052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5BEC62-4399-481A-BF5A-8DFC651984DF}"/>
              </a:ext>
            </a:extLst>
          </p:cNvPr>
          <p:cNvPicPr>
            <a:picLocks noChangeAspect="1"/>
          </p:cNvPicPr>
          <p:nvPr/>
        </p:nvPicPr>
        <p:blipFill>
          <a:blip r:embed="rId2"/>
          <a:stretch>
            <a:fillRect/>
          </a:stretch>
        </p:blipFill>
        <p:spPr>
          <a:xfrm>
            <a:off x="1498855" y="675620"/>
            <a:ext cx="5857875" cy="5927820"/>
          </a:xfrm>
          <a:prstGeom prst="rect">
            <a:avLst/>
          </a:prstGeom>
        </p:spPr>
      </p:pic>
      <p:sp>
        <p:nvSpPr>
          <p:cNvPr id="3" name="Rectangle 2">
            <a:extLst>
              <a:ext uri="{FF2B5EF4-FFF2-40B4-BE49-F238E27FC236}">
                <a16:creationId xmlns:a16="http://schemas.microsoft.com/office/drawing/2014/main" id="{22F3BC80-C955-4701-8102-B43A291E4BFC}"/>
              </a:ext>
            </a:extLst>
          </p:cNvPr>
          <p:cNvSpPr/>
          <p:nvPr/>
        </p:nvSpPr>
        <p:spPr>
          <a:xfrm>
            <a:off x="1379793" y="152400"/>
            <a:ext cx="6096000" cy="523220"/>
          </a:xfrm>
          <a:prstGeom prst="rect">
            <a:avLst/>
          </a:prstGeom>
        </p:spPr>
        <p:txBody>
          <a:bodyPr wrap="square">
            <a:spAutoFit/>
          </a:bodyPr>
          <a:lstStyle/>
          <a:p>
            <a:r>
              <a:rPr lang="en-US" sz="2800" b="1" dirty="0">
                <a:solidFill>
                  <a:srgbClr val="00B050"/>
                </a:solidFill>
                <a:latin typeface="Calibri" panose="020F0502020204030204" pitchFamily="34" charset="0"/>
                <a:cs typeface="Calibri" panose="020F0502020204030204" pitchFamily="34" charset="0"/>
              </a:rPr>
              <a:t>Many thanks to your neighbors at work</a:t>
            </a:r>
          </a:p>
        </p:txBody>
      </p:sp>
    </p:spTree>
    <p:extLst>
      <p:ext uri="{BB962C8B-B14F-4D97-AF65-F5344CB8AC3E}">
        <p14:creationId xmlns:p14="http://schemas.microsoft.com/office/powerpoint/2010/main" val="35219977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10249A-EF03-4B99-81AB-386A0D18B857}"/>
              </a:ext>
            </a:extLst>
          </p:cNvPr>
          <p:cNvPicPr>
            <a:picLocks noChangeAspect="1"/>
          </p:cNvPicPr>
          <p:nvPr/>
        </p:nvPicPr>
        <p:blipFill>
          <a:blip r:embed="rId2"/>
          <a:stretch>
            <a:fillRect/>
          </a:stretch>
        </p:blipFill>
        <p:spPr>
          <a:xfrm>
            <a:off x="2204297" y="838200"/>
            <a:ext cx="4735406" cy="5571067"/>
          </a:xfrm>
          <a:prstGeom prst="rect">
            <a:avLst/>
          </a:prstGeom>
        </p:spPr>
      </p:pic>
      <p:sp>
        <p:nvSpPr>
          <p:cNvPr id="3" name="Rectangle 2">
            <a:extLst>
              <a:ext uri="{FF2B5EF4-FFF2-40B4-BE49-F238E27FC236}">
                <a16:creationId xmlns:a16="http://schemas.microsoft.com/office/drawing/2014/main" id="{66290081-F106-44BF-BC0F-C0D6E17D8D84}"/>
              </a:ext>
            </a:extLst>
          </p:cNvPr>
          <p:cNvSpPr/>
          <p:nvPr/>
        </p:nvSpPr>
        <p:spPr>
          <a:xfrm>
            <a:off x="1379793" y="152400"/>
            <a:ext cx="6096000" cy="523220"/>
          </a:xfrm>
          <a:prstGeom prst="rect">
            <a:avLst/>
          </a:prstGeom>
        </p:spPr>
        <p:txBody>
          <a:bodyPr wrap="square">
            <a:spAutoFit/>
          </a:bodyPr>
          <a:lstStyle/>
          <a:p>
            <a:r>
              <a:rPr lang="en-US" sz="2800" b="1" dirty="0">
                <a:solidFill>
                  <a:srgbClr val="00B050"/>
                </a:solidFill>
                <a:latin typeface="Calibri" panose="020F0502020204030204" pitchFamily="34" charset="0"/>
                <a:cs typeface="Calibri" panose="020F0502020204030204" pitchFamily="34" charset="0"/>
              </a:rPr>
              <a:t>Many thanks to your neighbors at work</a:t>
            </a:r>
          </a:p>
        </p:txBody>
      </p:sp>
    </p:spTree>
    <p:extLst>
      <p:ext uri="{BB962C8B-B14F-4D97-AF65-F5344CB8AC3E}">
        <p14:creationId xmlns:p14="http://schemas.microsoft.com/office/powerpoint/2010/main" val="10904998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sz="4000" b="1" dirty="0">
                <a:solidFill>
                  <a:schemeClr val="tx2"/>
                </a:solidFill>
              </a:rPr>
              <a:t>TVHA’s</a:t>
            </a:r>
            <a:r>
              <a:rPr lang="en-US" b="1" dirty="0">
                <a:solidFill>
                  <a:schemeClr val="tx2"/>
                </a:solidFill>
              </a:rPr>
              <a:t> Future Focus</a:t>
            </a:r>
            <a:br>
              <a:rPr lang="en-US" dirty="0"/>
            </a:br>
            <a:endParaRPr lang="en-US" dirty="0"/>
          </a:p>
        </p:txBody>
      </p:sp>
      <p:sp>
        <p:nvSpPr>
          <p:cNvPr id="3" name="Content Placeholder 2"/>
          <p:cNvSpPr>
            <a:spLocks noGrp="1"/>
          </p:cNvSpPr>
          <p:nvPr>
            <p:ph idx="1"/>
          </p:nvPr>
        </p:nvSpPr>
        <p:spPr>
          <a:xfrm>
            <a:off x="457200" y="838200"/>
            <a:ext cx="8229600" cy="4343400"/>
          </a:xfrm>
        </p:spPr>
        <p:txBody>
          <a:bodyPr>
            <a:normAutofit/>
          </a:bodyPr>
          <a:lstStyle/>
          <a:p>
            <a:r>
              <a:rPr lang="en-US" b="1" dirty="0"/>
              <a:t>Maintain our sustainable status</a:t>
            </a:r>
          </a:p>
          <a:p>
            <a:r>
              <a:rPr lang="en-US" b="1" dirty="0"/>
              <a:t>Continue Active Pursuit of Vegetation Management Projects</a:t>
            </a:r>
          </a:p>
          <a:p>
            <a:r>
              <a:rPr lang="en-US" b="1" dirty="0"/>
              <a:t>Call for Volunteers</a:t>
            </a:r>
          </a:p>
          <a:p>
            <a:pPr lvl="1"/>
            <a:r>
              <a:rPr lang="en-US" b="1" dirty="0"/>
              <a:t>Help with VMC</a:t>
            </a:r>
          </a:p>
          <a:p>
            <a:pPr lvl="1"/>
            <a:r>
              <a:rPr lang="en-US" b="1" dirty="0"/>
              <a:t>Future Board service</a:t>
            </a:r>
          </a:p>
          <a:p>
            <a:endParaRPr lang="en-US" b="1" dirty="0"/>
          </a:p>
          <a:p>
            <a:endParaRPr lang="en-US" b="1" dirty="0"/>
          </a:p>
          <a:p>
            <a:endParaRPr lang="en-US" b="1" dirty="0"/>
          </a:p>
          <a:p>
            <a:pPr>
              <a:buNone/>
            </a:pPr>
            <a:endParaRPr lang="en-US" b="1" dirty="0"/>
          </a:p>
          <a:p>
            <a:endParaRPr lang="en-US" dirty="0"/>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3352799"/>
          </a:xfrm>
        </p:spPr>
        <p:txBody>
          <a:bodyPr/>
          <a:lstStyle/>
          <a:p>
            <a:pPr marL="0" indent="0">
              <a:buNone/>
            </a:pPr>
            <a:r>
              <a:rPr lang="en-US" sz="4000" b="1" dirty="0">
                <a:solidFill>
                  <a:schemeClr val="accent6">
                    <a:lumMod val="50000"/>
                  </a:schemeClr>
                </a:solidFill>
              </a:rPr>
              <a:t>A. Ratify the TVHA 2019-20 budget</a:t>
            </a:r>
          </a:p>
          <a:p>
            <a:pPr marL="514350" indent="-514350">
              <a:buAutoNum type="alphaUcPeriod"/>
            </a:pPr>
            <a:endParaRPr lang="en-US" sz="3600" b="1" dirty="0"/>
          </a:p>
          <a:p>
            <a:pPr marL="514350" indent="-514350">
              <a:buAutoNum type="alphaUcPeriod"/>
            </a:pPr>
            <a:endParaRPr lang="en-US" b="1" dirty="0"/>
          </a:p>
          <a:p>
            <a:endParaRPr lang="en-US" dirty="0"/>
          </a:p>
        </p:txBody>
      </p:sp>
      <p:pic>
        <p:nvPicPr>
          <p:cNvPr id="23556" name="Picture 4" descr="C:\Users\Steve\AppData\Local\Microsoft\Windows\Temporary Internet Files\Content.IE5\AACV5QN2\100Dollar-Bills-Money-62[1].jpg"/>
          <p:cNvPicPr>
            <a:picLocks noChangeAspect="1" noChangeArrowheads="1"/>
          </p:cNvPicPr>
          <p:nvPr/>
        </p:nvPicPr>
        <p:blipFill>
          <a:blip r:embed="rId2" cstate="print"/>
          <a:srcRect/>
          <a:stretch>
            <a:fillRect/>
          </a:stretch>
        </p:blipFill>
        <p:spPr bwMode="auto">
          <a:xfrm>
            <a:off x="2362200" y="2286000"/>
            <a:ext cx="5029200" cy="4083711"/>
          </a:xfrm>
          <a:prstGeom prst="rect">
            <a:avLst/>
          </a:prstGeom>
          <a:noFill/>
        </p:spPr>
      </p:pic>
      <p:sp>
        <p:nvSpPr>
          <p:cNvPr id="6" name="Title 1">
            <a:extLst>
              <a:ext uri="{FF2B5EF4-FFF2-40B4-BE49-F238E27FC236}">
                <a16:creationId xmlns:a16="http://schemas.microsoft.com/office/drawing/2014/main" id="{9E21AB4C-A34B-41CB-AA8A-FA03213B8123}"/>
              </a:ext>
            </a:extLst>
          </p:cNvPr>
          <p:cNvSpPr txBox="1">
            <a:spLocks noGrp="1"/>
          </p:cNvSpPr>
          <p:nvPr>
            <p:ph type="title"/>
          </p:nvPr>
        </p:nvSpPr>
        <p:spPr>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900" b="1" dirty="0">
                <a:solidFill>
                  <a:schemeClr val="tx2"/>
                </a:solidFill>
              </a:rPr>
              <a:t>Voting Options </a:t>
            </a:r>
            <a:br>
              <a:rPr lang="en-US" dirty="0">
                <a:solidFill>
                  <a:schemeClr val="tx2"/>
                </a:solidFill>
              </a:rPr>
            </a:br>
            <a:endParaRPr lang="en-US" dirty="0">
              <a:solidFill>
                <a:schemeClr val="tx2"/>
              </a:solidFill>
            </a:endParaRP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DBBE6-4A4E-4162-8971-81F5DD7DBA3A}"/>
              </a:ext>
            </a:extLst>
          </p:cNvPr>
          <p:cNvSpPr>
            <a:spLocks noGrp="1"/>
          </p:cNvSpPr>
          <p:nvPr>
            <p:ph type="title"/>
          </p:nvPr>
        </p:nvSpPr>
        <p:spPr/>
        <p:txBody>
          <a:bodyPr/>
          <a:lstStyle/>
          <a:p>
            <a:r>
              <a:rPr lang="en-US" b="1" dirty="0">
                <a:solidFill>
                  <a:schemeClr val="accent6">
                    <a:lumMod val="50000"/>
                  </a:schemeClr>
                </a:solidFill>
              </a:rPr>
              <a:t>Proposed Budget 2019-20</a:t>
            </a:r>
            <a:endParaRPr lang="en-US" dirty="0"/>
          </a:p>
        </p:txBody>
      </p:sp>
      <p:graphicFrame>
        <p:nvGraphicFramePr>
          <p:cNvPr id="4" name="Content Placeholder 3">
            <a:extLst>
              <a:ext uri="{FF2B5EF4-FFF2-40B4-BE49-F238E27FC236}">
                <a16:creationId xmlns:a16="http://schemas.microsoft.com/office/drawing/2014/main" id="{A2A94B41-2FE5-47F7-9211-CC2F518585A3}"/>
              </a:ext>
            </a:extLst>
          </p:cNvPr>
          <p:cNvGraphicFramePr>
            <a:graphicFrameLocks noGrp="1"/>
          </p:cNvGraphicFramePr>
          <p:nvPr>
            <p:ph idx="1"/>
            <p:extLst>
              <p:ext uri="{D42A27DB-BD31-4B8C-83A1-F6EECF244321}">
                <p14:modId xmlns:p14="http://schemas.microsoft.com/office/powerpoint/2010/main" val="3962214217"/>
              </p:ext>
            </p:extLst>
          </p:nvPr>
        </p:nvGraphicFramePr>
        <p:xfrm>
          <a:off x="1524000" y="1409148"/>
          <a:ext cx="5867400" cy="5334005"/>
        </p:xfrm>
        <a:graphic>
          <a:graphicData uri="http://schemas.openxmlformats.org/drawingml/2006/table">
            <a:tbl>
              <a:tblPr/>
              <a:tblGrid>
                <a:gridCol w="144530">
                  <a:extLst>
                    <a:ext uri="{9D8B030D-6E8A-4147-A177-3AD203B41FA5}">
                      <a16:colId xmlns:a16="http://schemas.microsoft.com/office/drawing/2014/main" val="1818006213"/>
                    </a:ext>
                  </a:extLst>
                </a:gridCol>
                <a:gridCol w="3347006">
                  <a:extLst>
                    <a:ext uri="{9D8B030D-6E8A-4147-A177-3AD203B41FA5}">
                      <a16:colId xmlns:a16="http://schemas.microsoft.com/office/drawing/2014/main" val="568009600"/>
                    </a:ext>
                  </a:extLst>
                </a:gridCol>
                <a:gridCol w="821536">
                  <a:extLst>
                    <a:ext uri="{9D8B030D-6E8A-4147-A177-3AD203B41FA5}">
                      <a16:colId xmlns:a16="http://schemas.microsoft.com/office/drawing/2014/main" val="3310860246"/>
                    </a:ext>
                  </a:extLst>
                </a:gridCol>
                <a:gridCol w="844357">
                  <a:extLst>
                    <a:ext uri="{9D8B030D-6E8A-4147-A177-3AD203B41FA5}">
                      <a16:colId xmlns:a16="http://schemas.microsoft.com/office/drawing/2014/main" val="70702331"/>
                    </a:ext>
                  </a:extLst>
                </a:gridCol>
                <a:gridCol w="709971">
                  <a:extLst>
                    <a:ext uri="{9D8B030D-6E8A-4147-A177-3AD203B41FA5}">
                      <a16:colId xmlns:a16="http://schemas.microsoft.com/office/drawing/2014/main" val="2271583363"/>
                    </a:ext>
                  </a:extLst>
                </a:gridCol>
              </a:tblGrid>
              <a:tr h="181838">
                <a:tc gridSpan="5">
                  <a:txBody>
                    <a:bodyPr/>
                    <a:lstStyle/>
                    <a:p>
                      <a:pPr algn="ctr" fontAlgn="b"/>
                      <a:r>
                        <a:rPr lang="en-US" sz="900" b="1" i="0" u="none" strike="noStrike">
                          <a:solidFill>
                            <a:srgbClr val="000000"/>
                          </a:solidFill>
                          <a:effectLst/>
                          <a:latin typeface="Calibri" panose="020F0502020204030204" pitchFamily="34" charset="0"/>
                        </a:rPr>
                        <a:t>Timberton Village Homeowners Association</a:t>
                      </a:r>
                    </a:p>
                  </a:txBody>
                  <a:tcPr marL="6185" marR="6185" marT="6185"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79857163"/>
                  </a:ext>
                </a:extLst>
              </a:tr>
              <a:tr h="181838">
                <a:tc gridSpan="5">
                  <a:txBody>
                    <a:bodyPr/>
                    <a:lstStyle/>
                    <a:p>
                      <a:pPr algn="ctr" fontAlgn="b"/>
                      <a:r>
                        <a:rPr lang="en-US" sz="900" b="1" i="0" u="none" strike="noStrike">
                          <a:solidFill>
                            <a:srgbClr val="000000"/>
                          </a:solidFill>
                          <a:effectLst/>
                          <a:latin typeface="Calibri" panose="020F0502020204030204" pitchFamily="34" charset="0"/>
                        </a:rPr>
                        <a:t>2019-20 Proposed Budget </a:t>
                      </a:r>
                    </a:p>
                  </a:txBody>
                  <a:tcPr marL="6185" marR="6185" marT="6185"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44238530"/>
                  </a:ext>
                </a:extLst>
              </a:tr>
              <a:tr h="181838">
                <a:tc gridSpan="5">
                  <a:txBody>
                    <a:bodyPr/>
                    <a:lstStyle/>
                    <a:p>
                      <a:pPr algn="ctr" fontAlgn="b"/>
                      <a:r>
                        <a:rPr lang="en-US" sz="900" b="1" i="0" u="none" strike="noStrike">
                          <a:solidFill>
                            <a:srgbClr val="000000"/>
                          </a:solidFill>
                          <a:effectLst/>
                          <a:latin typeface="Calibri" panose="020F0502020204030204" pitchFamily="34" charset="0"/>
                        </a:rPr>
                        <a:t>Adopted by the Board of Directors on March 25, 2019</a:t>
                      </a:r>
                    </a:p>
                  </a:txBody>
                  <a:tcPr marL="6185" marR="6185" marT="6185" marB="0" anchor="b">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3342926"/>
                  </a:ext>
                </a:extLst>
              </a:tr>
              <a:tr h="170202">
                <a:tc>
                  <a:txBody>
                    <a:bodyPr/>
                    <a:lstStyle/>
                    <a:p>
                      <a:pPr algn="l" fontAlgn="b"/>
                      <a:endParaRPr lang="en-US" sz="900" b="0" i="0" u="none" strike="noStrike">
                        <a:solidFill>
                          <a:srgbClr val="000000"/>
                        </a:solidFill>
                        <a:effectLst/>
                        <a:latin typeface="Calibri" panose="020F0502020204030204" pitchFamily="34" charset="0"/>
                      </a:endParaRPr>
                    </a:p>
                  </a:txBody>
                  <a:tcPr marL="6185" marR="6185" marT="6185"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6185" marR="6185" marT="6185"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6185" marR="6185" marT="6185"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6185" marR="6185" marT="6185" marB="0" anchor="b">
                    <a:lnL>
                      <a:noFill/>
                    </a:lnL>
                    <a:lnR>
                      <a:noFill/>
                    </a:lnR>
                    <a:lnT>
                      <a:noFill/>
                    </a:lnT>
                    <a:lnB>
                      <a:noFill/>
                    </a:lnB>
                  </a:tcPr>
                </a:tc>
                <a:tc>
                  <a:txBody>
                    <a:bodyPr/>
                    <a:lstStyle/>
                    <a:p>
                      <a:pPr algn="l" fontAlgn="b"/>
                      <a:endParaRPr lang="en-US" sz="900" b="0" i="0" u="none" strike="noStrike">
                        <a:solidFill>
                          <a:srgbClr val="000000"/>
                        </a:solidFill>
                        <a:effectLst/>
                        <a:latin typeface="Calibri" panose="020F0502020204030204" pitchFamily="34" charset="0"/>
                      </a:endParaRPr>
                    </a:p>
                  </a:txBody>
                  <a:tcPr marL="6185" marR="6185" marT="6185" marB="0" anchor="b">
                    <a:lnL>
                      <a:noFill/>
                    </a:lnL>
                    <a:lnR>
                      <a:noFill/>
                    </a:lnR>
                    <a:lnT>
                      <a:noFill/>
                    </a:lnT>
                    <a:lnB>
                      <a:noFill/>
                    </a:lnB>
                  </a:tcPr>
                </a:tc>
                <a:extLst>
                  <a:ext uri="{0D108BD9-81ED-4DB2-BD59-A6C34878D82A}">
                    <a16:rowId xmlns:a16="http://schemas.microsoft.com/office/drawing/2014/main" val="290992617"/>
                  </a:ext>
                </a:extLst>
              </a:tr>
              <a:tr h="150659">
                <a:tc>
                  <a:txBody>
                    <a:bodyPr/>
                    <a:lstStyle/>
                    <a:p>
                      <a:pPr algn="l" fontAlgn="b"/>
                      <a:endParaRPr lang="en-US" sz="800" b="0" i="0" u="none" strike="noStrike">
                        <a:solidFill>
                          <a:srgbClr val="000000"/>
                        </a:solidFill>
                        <a:effectLst/>
                        <a:latin typeface="Calibri" panose="020F0502020204030204" pitchFamily="34" charset="0"/>
                      </a:endParaRPr>
                    </a:p>
                  </a:txBody>
                  <a:tcPr marL="6185" marR="6185" marT="6185"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6185" marR="6185" marT="6185"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6185" marR="6185" marT="618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6185" marR="6185" marT="6185"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6185" marR="6185" marT="6185" marB="0" anchor="b">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6455139"/>
                  </a:ext>
                </a:extLst>
              </a:tr>
              <a:tr h="916471">
                <a:tc>
                  <a:txBody>
                    <a:bodyPr/>
                    <a:lstStyle/>
                    <a:p>
                      <a:pPr algn="l" fontAlgn="b"/>
                      <a:endParaRPr lang="en-US" sz="800" b="0" i="0" u="none" strike="noStrike">
                        <a:solidFill>
                          <a:srgbClr val="000000"/>
                        </a:solidFill>
                        <a:effectLst/>
                        <a:latin typeface="Calibri" panose="020F0502020204030204" pitchFamily="34" charset="0"/>
                      </a:endParaRPr>
                    </a:p>
                  </a:txBody>
                  <a:tcPr marL="6185" marR="6185" marT="6185"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6185" marR="6185" marT="618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b"/>
                      <a:r>
                        <a:rPr lang="en-US" sz="800" b="0" i="0" u="none" strike="noStrike">
                          <a:solidFill>
                            <a:srgbClr val="000000"/>
                          </a:solidFill>
                          <a:effectLst/>
                          <a:latin typeface="Calibri" panose="020F0502020204030204" pitchFamily="34" charset="0"/>
                        </a:rPr>
                        <a:t> 2018-19</a:t>
                      </a:r>
                      <a:br>
                        <a:rPr lang="en-US" sz="800" b="0" i="0" u="none" strike="noStrike">
                          <a:solidFill>
                            <a:srgbClr val="000000"/>
                          </a:solidFill>
                          <a:effectLst/>
                          <a:latin typeface="Calibri" panose="020F0502020204030204" pitchFamily="34" charset="0"/>
                        </a:rPr>
                      </a:br>
                      <a:r>
                        <a:rPr lang="en-US" sz="800" b="0" i="0" u="none" strike="noStrike">
                          <a:solidFill>
                            <a:srgbClr val="000000"/>
                          </a:solidFill>
                          <a:effectLst/>
                          <a:latin typeface="Calibri" panose="020F0502020204030204" pitchFamily="34" charset="0"/>
                        </a:rPr>
                        <a:t>Current Modified  Budget </a:t>
                      </a:r>
                    </a:p>
                  </a:txBody>
                  <a:tcPr marL="6185" marR="6185" marT="61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2F2F2"/>
                    </a:solidFill>
                  </a:tcPr>
                </a:tc>
                <a:tc>
                  <a:txBody>
                    <a:bodyPr/>
                    <a:lstStyle/>
                    <a:p>
                      <a:pPr algn="ctr" fontAlgn="b"/>
                      <a:r>
                        <a:rPr lang="en-US" sz="800" b="0" i="0" u="none" strike="noStrike">
                          <a:solidFill>
                            <a:srgbClr val="000000"/>
                          </a:solidFill>
                          <a:effectLst/>
                          <a:latin typeface="Calibri" panose="020F0502020204030204" pitchFamily="34" charset="0"/>
                        </a:rPr>
                        <a:t>2019-20</a:t>
                      </a:r>
                      <a:br>
                        <a:rPr lang="en-US" sz="800" b="0" i="0" u="none" strike="noStrike">
                          <a:solidFill>
                            <a:srgbClr val="000000"/>
                          </a:solidFill>
                          <a:effectLst/>
                          <a:latin typeface="Calibri" panose="020F0502020204030204" pitchFamily="34" charset="0"/>
                        </a:rPr>
                      </a:br>
                      <a:r>
                        <a:rPr lang="en-US" sz="800" b="0" i="0" u="none" strike="noStrike">
                          <a:solidFill>
                            <a:srgbClr val="000000"/>
                          </a:solidFill>
                          <a:effectLst/>
                          <a:latin typeface="Calibri" panose="020F0502020204030204" pitchFamily="34" charset="0"/>
                        </a:rPr>
                        <a:t>PROPOSED</a:t>
                      </a:r>
                      <a:br>
                        <a:rPr lang="en-US" sz="800" b="0" i="0" u="none" strike="noStrike">
                          <a:solidFill>
                            <a:srgbClr val="000000"/>
                          </a:solidFill>
                          <a:effectLst/>
                          <a:latin typeface="Calibri" panose="020F0502020204030204" pitchFamily="34" charset="0"/>
                        </a:rPr>
                      </a:br>
                      <a:r>
                        <a:rPr lang="en-US" sz="800" b="0" i="0" u="none" strike="noStrike">
                          <a:solidFill>
                            <a:srgbClr val="000000"/>
                          </a:solidFill>
                          <a:effectLst/>
                          <a:latin typeface="Calibri" panose="020F0502020204030204" pitchFamily="34" charset="0"/>
                        </a:rPr>
                        <a:t> BUDGET</a:t>
                      </a:r>
                    </a:p>
                  </a:txBody>
                  <a:tcPr marL="6185" marR="6185" marT="6185"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b"/>
                      <a:r>
                        <a:rPr lang="en-US" sz="800" b="0" i="0" u="none" strike="noStrike">
                          <a:solidFill>
                            <a:srgbClr val="000000"/>
                          </a:solidFill>
                          <a:effectLst/>
                          <a:latin typeface="Calibri" panose="020F0502020204030204" pitchFamily="34" charset="0"/>
                        </a:rPr>
                        <a:t>CHANGE FROM </a:t>
                      </a:r>
                      <a:br>
                        <a:rPr lang="en-US" sz="800" b="0" i="0" u="none" strike="noStrike">
                          <a:solidFill>
                            <a:srgbClr val="000000"/>
                          </a:solidFill>
                          <a:effectLst/>
                          <a:latin typeface="Calibri" panose="020F0502020204030204" pitchFamily="34" charset="0"/>
                        </a:rPr>
                      </a:br>
                      <a:r>
                        <a:rPr lang="en-US" sz="800" b="0" i="0" u="none" strike="noStrike">
                          <a:solidFill>
                            <a:srgbClr val="000000"/>
                          </a:solidFill>
                          <a:effectLst/>
                          <a:latin typeface="Calibri" panose="020F0502020204030204" pitchFamily="34" charset="0"/>
                        </a:rPr>
                        <a:t>PRIOR YEAR CURRENT MODIFIED BUDGET</a:t>
                      </a:r>
                    </a:p>
                  </a:txBody>
                  <a:tcPr marL="6185" marR="6185" marT="6185"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965777938"/>
                  </a:ext>
                </a:extLst>
              </a:tr>
              <a:tr h="150659">
                <a:tc>
                  <a:txBody>
                    <a:bodyPr/>
                    <a:lstStyle/>
                    <a:p>
                      <a:pPr algn="l" fontAlgn="b"/>
                      <a:endParaRPr lang="en-US" sz="800" b="0" i="0" u="none" strike="noStrike">
                        <a:solidFill>
                          <a:srgbClr val="000000"/>
                        </a:solidFill>
                        <a:effectLst/>
                        <a:latin typeface="Calibri" panose="020F0502020204030204" pitchFamily="34" charset="0"/>
                      </a:endParaRPr>
                    </a:p>
                  </a:txBody>
                  <a:tcPr marL="6185" marR="6185" marT="6185" marB="0" anchor="b">
                    <a:lnL>
                      <a:noFill/>
                    </a:lnL>
                    <a:lnR>
                      <a:noFill/>
                    </a:lnR>
                    <a:lnT>
                      <a:noFill/>
                    </a:lnT>
                    <a:lnB>
                      <a:noFill/>
                    </a:lnB>
                  </a:tcPr>
                </a:tc>
                <a:tc>
                  <a:txBody>
                    <a:bodyPr/>
                    <a:lstStyle/>
                    <a:p>
                      <a:pPr algn="l" fontAlgn="b"/>
                      <a:endParaRPr lang="en-US" sz="800" b="0" i="0" u="none" strike="noStrike" dirty="0">
                        <a:solidFill>
                          <a:srgbClr val="000000"/>
                        </a:solidFill>
                        <a:effectLst/>
                        <a:latin typeface="Calibri" panose="020F0502020204030204" pitchFamily="34" charset="0"/>
                      </a:endParaRPr>
                    </a:p>
                  </a:txBody>
                  <a:tcPr marL="6185" marR="6185" marT="618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6185" marR="6185" marT="61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185" marR="6185" marT="6185" marB="0" anchor="b">
                    <a:lnL w="12700" cap="flat" cmpd="sng" algn="ctr">
                      <a:solidFill>
                        <a:srgbClr val="00000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185" marR="6185" marT="618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973991803"/>
                  </a:ext>
                </a:extLst>
              </a:tr>
              <a:tr h="181838">
                <a:tc gridSpan="2">
                  <a:txBody>
                    <a:bodyPr/>
                    <a:lstStyle/>
                    <a:p>
                      <a:pPr algn="l" fontAlgn="b"/>
                      <a:r>
                        <a:rPr lang="en-US" sz="800" b="0" i="0" u="none" strike="noStrike">
                          <a:solidFill>
                            <a:srgbClr val="000000"/>
                          </a:solidFill>
                          <a:effectLst/>
                          <a:latin typeface="Calibri" panose="020F0502020204030204" pitchFamily="34" charset="0"/>
                        </a:rPr>
                        <a:t>Revenue</a:t>
                      </a:r>
                    </a:p>
                  </a:txBody>
                  <a:tcPr marL="6185" marR="6185" marT="6185" marB="0" anchor="b">
                    <a:lnL>
                      <a:noFill/>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l" fontAlgn="b"/>
                      <a:r>
                        <a:rPr lang="en-US" sz="800" b="0" i="0" u="none" strike="noStrike">
                          <a:solidFill>
                            <a:srgbClr val="000000"/>
                          </a:solidFill>
                          <a:effectLst/>
                          <a:latin typeface="Calibri" panose="020F0502020204030204" pitchFamily="34" charset="0"/>
                        </a:rPr>
                        <a:t> </a:t>
                      </a:r>
                    </a:p>
                  </a:txBody>
                  <a:tcPr marL="6185" marR="6185" marT="61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185" marR="6185" marT="6185" marB="0" anchor="b">
                    <a:lnL w="12700" cap="flat" cmpd="sng" algn="ctr">
                      <a:solidFill>
                        <a:srgbClr val="00000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185" marR="6185" marT="618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83260604"/>
                  </a:ext>
                </a:extLst>
              </a:tr>
              <a:tr h="152746">
                <a:tc>
                  <a:txBody>
                    <a:bodyPr/>
                    <a:lstStyle/>
                    <a:p>
                      <a:pPr algn="l" fontAlgn="b"/>
                      <a:endParaRPr lang="en-US" sz="800" b="0" i="0" u="none" strike="noStrike">
                        <a:solidFill>
                          <a:srgbClr val="000000"/>
                        </a:solidFill>
                        <a:effectLst/>
                        <a:latin typeface="Calibri" panose="020F0502020204030204" pitchFamily="34" charset="0"/>
                      </a:endParaRPr>
                    </a:p>
                  </a:txBody>
                  <a:tcPr marL="6185" marR="6185" marT="6185"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Dues</a:t>
                      </a:r>
                    </a:p>
                  </a:txBody>
                  <a:tcPr marL="6185" marR="6185" marT="618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             27,456 </a:t>
                      </a:r>
                    </a:p>
                  </a:txBody>
                  <a:tcPr marL="6185" marR="6185" marT="61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l" fontAlgn="b"/>
                      <a:r>
                        <a:rPr lang="en-US" sz="800" b="0" i="0" u="none" strike="noStrike">
                          <a:solidFill>
                            <a:srgbClr val="000000"/>
                          </a:solidFill>
                          <a:effectLst/>
                          <a:latin typeface="Calibri" panose="020F0502020204030204" pitchFamily="34" charset="0"/>
                        </a:rPr>
                        <a:t>              27,456 </a:t>
                      </a:r>
                    </a:p>
                  </a:txBody>
                  <a:tcPr marL="6185" marR="6185" marT="6185" marB="0" anchor="b">
                    <a:lnL w="12700" cap="flat" cmpd="sng" algn="ctr">
                      <a:solidFill>
                        <a:srgbClr val="00000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800" b="0" i="0" u="none" strike="noStrike">
                          <a:solidFill>
                            <a:srgbClr val="000000"/>
                          </a:solidFill>
                          <a:effectLst/>
                          <a:latin typeface="Calibri" panose="020F0502020204030204" pitchFamily="34" charset="0"/>
                        </a:rPr>
                        <a:t>                 -   </a:t>
                      </a:r>
                    </a:p>
                  </a:txBody>
                  <a:tcPr marL="6185" marR="6185" marT="618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668314673"/>
                  </a:ext>
                </a:extLst>
              </a:tr>
              <a:tr h="194932">
                <a:tc>
                  <a:txBody>
                    <a:bodyPr/>
                    <a:lstStyle/>
                    <a:p>
                      <a:pPr algn="l" fontAlgn="b"/>
                      <a:endParaRPr lang="en-US" sz="800" b="0" i="0" u="none" strike="noStrike">
                        <a:solidFill>
                          <a:srgbClr val="000000"/>
                        </a:solidFill>
                        <a:effectLst/>
                        <a:latin typeface="Calibri" panose="020F0502020204030204" pitchFamily="34" charset="0"/>
                      </a:endParaRPr>
                    </a:p>
                  </a:txBody>
                  <a:tcPr marL="6185" marR="6185" marT="6185"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Less: Portion of Dues - Reserves for Asset Maint/Replacement </a:t>
                      </a:r>
                      <a:r>
                        <a:rPr lang="en-US" sz="800" b="0" i="0" u="none" strike="noStrike" baseline="-25000">
                          <a:solidFill>
                            <a:srgbClr val="000000"/>
                          </a:solidFill>
                          <a:effectLst/>
                          <a:latin typeface="Calibri" panose="020F0502020204030204" pitchFamily="34" charset="0"/>
                        </a:rPr>
                        <a:t>(2)</a:t>
                      </a:r>
                      <a:endParaRPr lang="en-US" sz="800" b="0" i="0" u="none" strike="noStrike">
                        <a:solidFill>
                          <a:srgbClr val="000000"/>
                        </a:solidFill>
                        <a:effectLst/>
                        <a:latin typeface="Calibri" panose="020F0502020204030204" pitchFamily="34" charset="0"/>
                      </a:endParaRPr>
                    </a:p>
                  </a:txBody>
                  <a:tcPr marL="6185" marR="6185" marT="618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              (2,316)</a:t>
                      </a:r>
                    </a:p>
                  </a:txBody>
                  <a:tcPr marL="6185" marR="6185" marT="61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800" b="0" i="0" u="none" strike="noStrike">
                          <a:solidFill>
                            <a:srgbClr val="000000"/>
                          </a:solidFill>
                          <a:effectLst/>
                          <a:latin typeface="Calibri" panose="020F0502020204030204" pitchFamily="34" charset="0"/>
                        </a:rPr>
                        <a:t>               (2,880)</a:t>
                      </a:r>
                    </a:p>
                  </a:txBody>
                  <a:tcPr marL="6185" marR="6185" marT="6185"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800" b="0" i="0" u="none" strike="noStrike">
                          <a:solidFill>
                            <a:srgbClr val="000000"/>
                          </a:solidFill>
                          <a:effectLst/>
                          <a:latin typeface="Calibri" panose="020F0502020204030204" pitchFamily="34" charset="0"/>
                        </a:rPr>
                        <a:t>             (564)</a:t>
                      </a:r>
                    </a:p>
                  </a:txBody>
                  <a:tcPr marL="6185" marR="6185" marT="6185"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5248874"/>
                  </a:ext>
                </a:extLst>
              </a:tr>
              <a:tr h="152746">
                <a:tc gridSpan="2">
                  <a:txBody>
                    <a:bodyPr/>
                    <a:lstStyle/>
                    <a:p>
                      <a:pPr algn="l" fontAlgn="b"/>
                      <a:r>
                        <a:rPr lang="en-US" sz="800" b="0" i="0" u="none" strike="noStrike">
                          <a:solidFill>
                            <a:srgbClr val="000000"/>
                          </a:solidFill>
                          <a:effectLst/>
                          <a:latin typeface="Calibri" panose="020F0502020204030204" pitchFamily="34" charset="0"/>
                        </a:rPr>
                        <a:t>Total Operating Revenue</a:t>
                      </a:r>
                    </a:p>
                  </a:txBody>
                  <a:tcPr marL="6185" marR="6185" marT="6185" marB="0" anchor="b">
                    <a:lnL>
                      <a:noFill/>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l" fontAlgn="b"/>
                      <a:r>
                        <a:rPr lang="en-US" sz="800" b="0" i="0" u="none" strike="noStrike">
                          <a:solidFill>
                            <a:srgbClr val="000000"/>
                          </a:solidFill>
                          <a:effectLst/>
                          <a:latin typeface="Calibri" panose="020F0502020204030204" pitchFamily="34" charset="0"/>
                        </a:rPr>
                        <a:t>             25,140 </a:t>
                      </a:r>
                    </a:p>
                  </a:txBody>
                  <a:tcPr marL="6185" marR="6185" marT="61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2F2F2"/>
                    </a:solidFill>
                  </a:tcPr>
                </a:tc>
                <a:tc>
                  <a:txBody>
                    <a:bodyPr/>
                    <a:lstStyle/>
                    <a:p>
                      <a:pPr algn="l" fontAlgn="b"/>
                      <a:r>
                        <a:rPr lang="en-US" sz="800" b="0" i="0" u="none" strike="noStrike">
                          <a:solidFill>
                            <a:srgbClr val="000000"/>
                          </a:solidFill>
                          <a:effectLst/>
                          <a:latin typeface="Calibri" panose="020F0502020204030204" pitchFamily="34" charset="0"/>
                        </a:rPr>
                        <a:t>              24,576 </a:t>
                      </a:r>
                    </a:p>
                  </a:txBody>
                  <a:tcPr marL="6185" marR="6185" marT="6185"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l" fontAlgn="b"/>
                      <a:r>
                        <a:rPr lang="en-US" sz="800" b="0" i="0" u="none" strike="noStrike">
                          <a:solidFill>
                            <a:srgbClr val="000000"/>
                          </a:solidFill>
                          <a:effectLst/>
                          <a:latin typeface="Calibri" panose="020F0502020204030204" pitchFamily="34" charset="0"/>
                        </a:rPr>
                        <a:t>             (564)</a:t>
                      </a:r>
                    </a:p>
                  </a:txBody>
                  <a:tcPr marL="6185" marR="6185" marT="6185"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698787324"/>
                  </a:ext>
                </a:extLst>
              </a:tr>
              <a:tr h="150659">
                <a:tc>
                  <a:txBody>
                    <a:bodyPr/>
                    <a:lstStyle/>
                    <a:p>
                      <a:pPr algn="l" fontAlgn="b"/>
                      <a:endParaRPr lang="en-US" sz="800" b="0" i="0" u="none" strike="noStrike">
                        <a:solidFill>
                          <a:srgbClr val="000000"/>
                        </a:solidFill>
                        <a:effectLst/>
                        <a:latin typeface="Calibri" panose="020F0502020204030204" pitchFamily="34" charset="0"/>
                      </a:endParaRPr>
                    </a:p>
                  </a:txBody>
                  <a:tcPr marL="6185" marR="6185" marT="6185"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6185" marR="6185" marT="618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6185" marR="6185" marT="61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185" marR="6185" marT="6185" marB="0" anchor="b">
                    <a:lnL w="12700" cap="flat" cmpd="sng" algn="ctr">
                      <a:solidFill>
                        <a:srgbClr val="00000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185" marR="6185" marT="618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14905507"/>
                  </a:ext>
                </a:extLst>
              </a:tr>
              <a:tr h="152746">
                <a:tc gridSpan="2">
                  <a:txBody>
                    <a:bodyPr/>
                    <a:lstStyle/>
                    <a:p>
                      <a:pPr algn="l" fontAlgn="b"/>
                      <a:r>
                        <a:rPr lang="en-US" sz="800" b="0" i="0" u="none" strike="noStrike">
                          <a:solidFill>
                            <a:srgbClr val="000000"/>
                          </a:solidFill>
                          <a:effectLst/>
                          <a:latin typeface="Calibri" panose="020F0502020204030204" pitchFamily="34" charset="0"/>
                        </a:rPr>
                        <a:t>Operating Expenses:</a:t>
                      </a:r>
                    </a:p>
                  </a:txBody>
                  <a:tcPr marL="6185" marR="6185" marT="6185" marB="0" anchor="b">
                    <a:lnL>
                      <a:noFill/>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l" fontAlgn="b"/>
                      <a:r>
                        <a:rPr lang="en-US" sz="800" b="0" i="0" u="none" strike="noStrike">
                          <a:solidFill>
                            <a:srgbClr val="000000"/>
                          </a:solidFill>
                          <a:effectLst/>
                          <a:latin typeface="Calibri" panose="020F0502020204030204" pitchFamily="34" charset="0"/>
                        </a:rPr>
                        <a:t> </a:t>
                      </a:r>
                    </a:p>
                  </a:txBody>
                  <a:tcPr marL="6185" marR="6185" marT="61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185" marR="6185" marT="6185" marB="0" anchor="b">
                    <a:lnL w="12700" cap="flat" cmpd="sng" algn="ctr">
                      <a:solidFill>
                        <a:srgbClr val="00000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185" marR="6185" marT="618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680763028"/>
                  </a:ext>
                </a:extLst>
              </a:tr>
              <a:tr h="152746">
                <a:tc>
                  <a:txBody>
                    <a:bodyPr/>
                    <a:lstStyle/>
                    <a:p>
                      <a:pPr algn="l" fontAlgn="b"/>
                      <a:endParaRPr lang="en-US" sz="800" b="0" i="0" u="none" strike="noStrike">
                        <a:solidFill>
                          <a:srgbClr val="000000"/>
                        </a:solidFill>
                        <a:effectLst/>
                        <a:latin typeface="Calibri" panose="020F0502020204030204" pitchFamily="34" charset="0"/>
                      </a:endParaRPr>
                    </a:p>
                  </a:txBody>
                  <a:tcPr marL="6185" marR="6185" marT="6185"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Electrical</a:t>
                      </a:r>
                    </a:p>
                  </a:txBody>
                  <a:tcPr marL="6185" marR="6185" marT="618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                  480 </a:t>
                      </a:r>
                    </a:p>
                  </a:txBody>
                  <a:tcPr marL="6185" marR="6185" marT="61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l" fontAlgn="b"/>
                      <a:r>
                        <a:rPr lang="en-US" sz="800" b="0" i="0" u="none" strike="noStrike">
                          <a:solidFill>
                            <a:srgbClr val="000000"/>
                          </a:solidFill>
                          <a:effectLst/>
                          <a:latin typeface="Calibri" panose="020F0502020204030204" pitchFamily="34" charset="0"/>
                        </a:rPr>
                        <a:t>                   480 </a:t>
                      </a:r>
                    </a:p>
                  </a:txBody>
                  <a:tcPr marL="6185" marR="6185" marT="6185" marB="0" anchor="b">
                    <a:lnL w="12700" cap="flat" cmpd="sng" algn="ctr">
                      <a:solidFill>
                        <a:srgbClr val="00000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800" b="0" i="0" u="none" strike="noStrike">
                          <a:solidFill>
                            <a:srgbClr val="000000"/>
                          </a:solidFill>
                          <a:effectLst/>
                          <a:latin typeface="Calibri" panose="020F0502020204030204" pitchFamily="34" charset="0"/>
                        </a:rPr>
                        <a:t>                 -   </a:t>
                      </a:r>
                    </a:p>
                  </a:txBody>
                  <a:tcPr marL="6185" marR="6185" marT="618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101315994"/>
                  </a:ext>
                </a:extLst>
              </a:tr>
              <a:tr h="152746">
                <a:tc>
                  <a:txBody>
                    <a:bodyPr/>
                    <a:lstStyle/>
                    <a:p>
                      <a:pPr algn="l" fontAlgn="b"/>
                      <a:endParaRPr lang="en-US" sz="800" b="0" i="0" u="none" strike="noStrike">
                        <a:solidFill>
                          <a:srgbClr val="000000"/>
                        </a:solidFill>
                        <a:effectLst/>
                        <a:latin typeface="Calibri" panose="020F0502020204030204" pitchFamily="34" charset="0"/>
                      </a:endParaRPr>
                    </a:p>
                  </a:txBody>
                  <a:tcPr marL="6185" marR="6185" marT="6185"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Insurance</a:t>
                      </a:r>
                    </a:p>
                  </a:txBody>
                  <a:tcPr marL="6185" marR="6185" marT="618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               2,700 </a:t>
                      </a:r>
                    </a:p>
                  </a:txBody>
                  <a:tcPr marL="6185" marR="6185" marT="61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l" fontAlgn="b"/>
                      <a:r>
                        <a:rPr lang="en-US" sz="800" b="0" i="0" u="none" strike="noStrike">
                          <a:solidFill>
                            <a:srgbClr val="000000"/>
                          </a:solidFill>
                          <a:effectLst/>
                          <a:latin typeface="Calibri" panose="020F0502020204030204" pitchFamily="34" charset="0"/>
                        </a:rPr>
                        <a:t>                2,700 </a:t>
                      </a:r>
                    </a:p>
                  </a:txBody>
                  <a:tcPr marL="6185" marR="6185" marT="6185" marB="0" anchor="b">
                    <a:lnL w="12700" cap="flat" cmpd="sng" algn="ctr">
                      <a:solidFill>
                        <a:srgbClr val="00000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800" b="0" i="0" u="none" strike="noStrike">
                          <a:solidFill>
                            <a:srgbClr val="000000"/>
                          </a:solidFill>
                          <a:effectLst/>
                          <a:latin typeface="Calibri" panose="020F0502020204030204" pitchFamily="34" charset="0"/>
                        </a:rPr>
                        <a:t>                 -   </a:t>
                      </a:r>
                    </a:p>
                  </a:txBody>
                  <a:tcPr marL="6185" marR="6185" marT="618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591831609"/>
                  </a:ext>
                </a:extLst>
              </a:tr>
              <a:tr h="152746">
                <a:tc>
                  <a:txBody>
                    <a:bodyPr/>
                    <a:lstStyle/>
                    <a:p>
                      <a:pPr algn="l" fontAlgn="b"/>
                      <a:endParaRPr lang="en-US" sz="800" b="0" i="0" u="none" strike="noStrike">
                        <a:solidFill>
                          <a:srgbClr val="000000"/>
                        </a:solidFill>
                        <a:effectLst/>
                        <a:latin typeface="Calibri" panose="020F0502020204030204" pitchFamily="34" charset="0"/>
                      </a:endParaRPr>
                    </a:p>
                  </a:txBody>
                  <a:tcPr marL="6185" marR="6185" marT="6185"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Social</a:t>
                      </a:r>
                    </a:p>
                  </a:txBody>
                  <a:tcPr marL="6185" marR="6185" marT="618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                  300 </a:t>
                      </a:r>
                    </a:p>
                  </a:txBody>
                  <a:tcPr marL="6185" marR="6185" marT="61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l" fontAlgn="b"/>
                      <a:r>
                        <a:rPr lang="en-US" sz="800" b="0" i="0" u="none" strike="noStrike">
                          <a:solidFill>
                            <a:srgbClr val="000000"/>
                          </a:solidFill>
                          <a:effectLst/>
                          <a:latin typeface="Calibri" panose="020F0502020204030204" pitchFamily="34" charset="0"/>
                        </a:rPr>
                        <a:t>                   300 </a:t>
                      </a:r>
                    </a:p>
                  </a:txBody>
                  <a:tcPr marL="6185" marR="6185" marT="6185" marB="0" anchor="b">
                    <a:lnL w="12700" cap="flat" cmpd="sng" algn="ctr">
                      <a:solidFill>
                        <a:srgbClr val="00000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800" b="0" i="0" u="none" strike="noStrike">
                          <a:solidFill>
                            <a:srgbClr val="000000"/>
                          </a:solidFill>
                          <a:effectLst/>
                          <a:latin typeface="Calibri" panose="020F0502020204030204" pitchFamily="34" charset="0"/>
                        </a:rPr>
                        <a:t>                 -   </a:t>
                      </a:r>
                    </a:p>
                  </a:txBody>
                  <a:tcPr marL="6185" marR="6185" marT="618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8760385"/>
                  </a:ext>
                </a:extLst>
              </a:tr>
              <a:tr h="152746">
                <a:tc>
                  <a:txBody>
                    <a:bodyPr/>
                    <a:lstStyle/>
                    <a:p>
                      <a:pPr algn="l" fontAlgn="b"/>
                      <a:endParaRPr lang="en-US" sz="800" b="0" i="0" u="none" strike="noStrike">
                        <a:solidFill>
                          <a:srgbClr val="000000"/>
                        </a:solidFill>
                        <a:effectLst/>
                        <a:latin typeface="Calibri" panose="020F0502020204030204" pitchFamily="34" charset="0"/>
                      </a:endParaRPr>
                    </a:p>
                  </a:txBody>
                  <a:tcPr marL="6185" marR="6185" marT="6185"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Taxes/Licenses/Fees/Permits</a:t>
                      </a:r>
                    </a:p>
                  </a:txBody>
                  <a:tcPr marL="6185" marR="6185" marT="618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                    75 </a:t>
                      </a:r>
                    </a:p>
                  </a:txBody>
                  <a:tcPr marL="6185" marR="6185" marT="61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l" fontAlgn="b"/>
                      <a:r>
                        <a:rPr lang="en-US" sz="800" b="0" i="0" u="none" strike="noStrike">
                          <a:solidFill>
                            <a:srgbClr val="000000"/>
                          </a:solidFill>
                          <a:effectLst/>
                          <a:latin typeface="Calibri" panose="020F0502020204030204" pitchFamily="34" charset="0"/>
                        </a:rPr>
                        <a:t>                     75 </a:t>
                      </a:r>
                    </a:p>
                  </a:txBody>
                  <a:tcPr marL="6185" marR="6185" marT="6185" marB="0" anchor="b">
                    <a:lnL w="12700" cap="flat" cmpd="sng" algn="ctr">
                      <a:solidFill>
                        <a:srgbClr val="00000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800" b="0" i="0" u="none" strike="noStrike">
                          <a:solidFill>
                            <a:srgbClr val="000000"/>
                          </a:solidFill>
                          <a:effectLst/>
                          <a:latin typeface="Calibri" panose="020F0502020204030204" pitchFamily="34" charset="0"/>
                        </a:rPr>
                        <a:t>                 -   </a:t>
                      </a:r>
                    </a:p>
                  </a:txBody>
                  <a:tcPr marL="6185" marR="6185" marT="618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317175075"/>
                  </a:ext>
                </a:extLst>
              </a:tr>
              <a:tr h="152746">
                <a:tc>
                  <a:txBody>
                    <a:bodyPr/>
                    <a:lstStyle/>
                    <a:p>
                      <a:pPr algn="l" fontAlgn="b"/>
                      <a:endParaRPr lang="en-US" sz="800" b="0" i="0" u="none" strike="noStrike">
                        <a:solidFill>
                          <a:srgbClr val="000000"/>
                        </a:solidFill>
                        <a:effectLst/>
                        <a:latin typeface="Calibri" panose="020F0502020204030204" pitchFamily="34" charset="0"/>
                      </a:endParaRPr>
                    </a:p>
                  </a:txBody>
                  <a:tcPr marL="6185" marR="6185" marT="6185"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Misc</a:t>
                      </a:r>
                    </a:p>
                  </a:txBody>
                  <a:tcPr marL="6185" marR="6185" marT="618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                  160 </a:t>
                      </a:r>
                    </a:p>
                  </a:txBody>
                  <a:tcPr marL="6185" marR="6185" marT="61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l" fontAlgn="b"/>
                      <a:r>
                        <a:rPr lang="en-US" sz="800" b="0" i="0" u="none" strike="noStrike">
                          <a:solidFill>
                            <a:srgbClr val="000000"/>
                          </a:solidFill>
                          <a:effectLst/>
                          <a:latin typeface="Calibri" panose="020F0502020204030204" pitchFamily="34" charset="0"/>
                        </a:rPr>
                        <a:t>                   160 </a:t>
                      </a:r>
                    </a:p>
                  </a:txBody>
                  <a:tcPr marL="6185" marR="6185" marT="6185" marB="0" anchor="b">
                    <a:lnL w="12700" cap="flat" cmpd="sng" algn="ctr">
                      <a:solidFill>
                        <a:srgbClr val="00000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800" b="0" i="0" u="none" strike="noStrike">
                          <a:solidFill>
                            <a:srgbClr val="000000"/>
                          </a:solidFill>
                          <a:effectLst/>
                          <a:latin typeface="Calibri" panose="020F0502020204030204" pitchFamily="34" charset="0"/>
                        </a:rPr>
                        <a:t>                 -   </a:t>
                      </a:r>
                    </a:p>
                  </a:txBody>
                  <a:tcPr marL="6185" marR="6185" marT="618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512518455"/>
                  </a:ext>
                </a:extLst>
              </a:tr>
              <a:tr h="152746">
                <a:tc>
                  <a:txBody>
                    <a:bodyPr/>
                    <a:lstStyle/>
                    <a:p>
                      <a:pPr algn="l" fontAlgn="b"/>
                      <a:endParaRPr lang="en-US" sz="800" b="0" i="0" u="none" strike="noStrike">
                        <a:solidFill>
                          <a:srgbClr val="000000"/>
                        </a:solidFill>
                        <a:effectLst/>
                        <a:latin typeface="Calibri" panose="020F0502020204030204" pitchFamily="34" charset="0"/>
                      </a:endParaRPr>
                    </a:p>
                  </a:txBody>
                  <a:tcPr marL="6185" marR="6185" marT="6185"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Ponds and Access Road Maintenance</a:t>
                      </a:r>
                    </a:p>
                  </a:txBody>
                  <a:tcPr marL="6185" marR="6185" marT="618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               1,635 </a:t>
                      </a:r>
                    </a:p>
                  </a:txBody>
                  <a:tcPr marL="6185" marR="6185" marT="61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l" fontAlgn="b"/>
                      <a:r>
                        <a:rPr lang="en-US" sz="800" b="0" i="0" u="none" strike="noStrike">
                          <a:solidFill>
                            <a:srgbClr val="000000"/>
                          </a:solidFill>
                          <a:effectLst/>
                          <a:latin typeface="Calibri" panose="020F0502020204030204" pitchFamily="34" charset="0"/>
                        </a:rPr>
                        <a:t>                1,635 </a:t>
                      </a:r>
                    </a:p>
                  </a:txBody>
                  <a:tcPr marL="6185" marR="6185" marT="6185" marB="0" anchor="b">
                    <a:lnL w="12700" cap="flat" cmpd="sng" algn="ctr">
                      <a:solidFill>
                        <a:srgbClr val="00000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800" b="0" i="0" u="none" strike="noStrike">
                          <a:solidFill>
                            <a:srgbClr val="000000"/>
                          </a:solidFill>
                          <a:effectLst/>
                          <a:latin typeface="Calibri" panose="020F0502020204030204" pitchFamily="34" charset="0"/>
                        </a:rPr>
                        <a:t>                 -   </a:t>
                      </a:r>
                    </a:p>
                  </a:txBody>
                  <a:tcPr marL="6185" marR="6185" marT="618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399381218"/>
                  </a:ext>
                </a:extLst>
              </a:tr>
              <a:tr h="152746">
                <a:tc>
                  <a:txBody>
                    <a:bodyPr/>
                    <a:lstStyle/>
                    <a:p>
                      <a:pPr algn="l" fontAlgn="b"/>
                      <a:endParaRPr lang="en-US" sz="800" b="0" i="0" u="none" strike="noStrike">
                        <a:solidFill>
                          <a:srgbClr val="000000"/>
                        </a:solidFill>
                        <a:effectLst/>
                        <a:latin typeface="Calibri" panose="020F0502020204030204" pitchFamily="34" charset="0"/>
                      </a:endParaRPr>
                    </a:p>
                  </a:txBody>
                  <a:tcPr marL="6185" marR="6185" marT="6185"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Grounds Maintenance</a:t>
                      </a:r>
                    </a:p>
                  </a:txBody>
                  <a:tcPr marL="6185" marR="6185" marT="618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             16,350 </a:t>
                      </a:r>
                    </a:p>
                  </a:txBody>
                  <a:tcPr marL="6185" marR="6185" marT="61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l" fontAlgn="b"/>
                      <a:r>
                        <a:rPr lang="en-US" sz="800" b="0" i="0" u="none" strike="noStrike">
                          <a:solidFill>
                            <a:srgbClr val="000000"/>
                          </a:solidFill>
                          <a:effectLst/>
                          <a:latin typeface="Calibri" panose="020F0502020204030204" pitchFamily="34" charset="0"/>
                        </a:rPr>
                        <a:t>              16,350 </a:t>
                      </a:r>
                    </a:p>
                  </a:txBody>
                  <a:tcPr marL="6185" marR="6185" marT="6185" marB="0" anchor="b">
                    <a:lnL w="12700" cap="flat" cmpd="sng" algn="ctr">
                      <a:solidFill>
                        <a:srgbClr val="00000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800" b="0" i="0" u="none" strike="noStrike">
                          <a:solidFill>
                            <a:srgbClr val="000000"/>
                          </a:solidFill>
                          <a:effectLst/>
                          <a:latin typeface="Calibri" panose="020F0502020204030204" pitchFamily="34" charset="0"/>
                        </a:rPr>
                        <a:t>                 -   </a:t>
                      </a:r>
                    </a:p>
                  </a:txBody>
                  <a:tcPr marL="6185" marR="6185" marT="618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770290895"/>
                  </a:ext>
                </a:extLst>
              </a:tr>
              <a:tr h="181838">
                <a:tc>
                  <a:txBody>
                    <a:bodyPr/>
                    <a:lstStyle/>
                    <a:p>
                      <a:pPr algn="l" fontAlgn="b"/>
                      <a:endParaRPr lang="en-US" sz="800" b="0" i="0" u="none" strike="noStrike">
                        <a:solidFill>
                          <a:srgbClr val="000000"/>
                        </a:solidFill>
                        <a:effectLst/>
                        <a:latin typeface="Calibri" panose="020F0502020204030204" pitchFamily="34" charset="0"/>
                      </a:endParaRPr>
                    </a:p>
                  </a:txBody>
                  <a:tcPr marL="6185" marR="6185" marT="6185"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VMC, Land and Capital Improvements </a:t>
                      </a:r>
                      <a:r>
                        <a:rPr lang="en-US" sz="800" b="0" i="0" u="none" strike="noStrike" baseline="-25000">
                          <a:solidFill>
                            <a:srgbClr val="000000"/>
                          </a:solidFill>
                          <a:effectLst/>
                          <a:latin typeface="Calibri" panose="020F0502020204030204" pitchFamily="34" charset="0"/>
                        </a:rPr>
                        <a:t>(1) (2)</a:t>
                      </a:r>
                      <a:endParaRPr lang="en-US" sz="800" b="0" i="0" u="none" strike="noStrike">
                        <a:solidFill>
                          <a:srgbClr val="000000"/>
                        </a:solidFill>
                        <a:effectLst/>
                        <a:latin typeface="Calibri" panose="020F0502020204030204" pitchFamily="34" charset="0"/>
                      </a:endParaRPr>
                    </a:p>
                  </a:txBody>
                  <a:tcPr marL="6185" marR="6185" marT="618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               5,280 </a:t>
                      </a:r>
                    </a:p>
                  </a:txBody>
                  <a:tcPr marL="6185" marR="6185" marT="61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l" fontAlgn="b"/>
                      <a:r>
                        <a:rPr lang="en-US" sz="800" b="0" i="0" u="none" strike="noStrike">
                          <a:solidFill>
                            <a:srgbClr val="000000"/>
                          </a:solidFill>
                          <a:effectLst/>
                          <a:latin typeface="Calibri" panose="020F0502020204030204" pitchFamily="34" charset="0"/>
                        </a:rPr>
                        <a:t>                2,026 </a:t>
                      </a:r>
                    </a:p>
                  </a:txBody>
                  <a:tcPr marL="6185" marR="6185" marT="6185" marB="0" anchor="b">
                    <a:lnL w="12700" cap="flat" cmpd="sng" algn="ctr">
                      <a:solidFill>
                        <a:srgbClr val="00000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800" b="0" i="0" u="none" strike="noStrike">
                          <a:solidFill>
                            <a:srgbClr val="000000"/>
                          </a:solidFill>
                          <a:effectLst/>
                          <a:latin typeface="Calibri" panose="020F0502020204030204" pitchFamily="34" charset="0"/>
                        </a:rPr>
                        <a:t>          (3,254)</a:t>
                      </a:r>
                    </a:p>
                  </a:txBody>
                  <a:tcPr marL="6185" marR="6185" marT="618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307602596"/>
                  </a:ext>
                </a:extLst>
              </a:tr>
              <a:tr h="152746">
                <a:tc>
                  <a:txBody>
                    <a:bodyPr/>
                    <a:lstStyle/>
                    <a:p>
                      <a:pPr algn="l" fontAlgn="b"/>
                      <a:endParaRPr lang="en-US" sz="800" b="0" i="0" u="none" strike="noStrike">
                        <a:solidFill>
                          <a:srgbClr val="000000"/>
                        </a:solidFill>
                        <a:effectLst/>
                        <a:latin typeface="Calibri" panose="020F0502020204030204" pitchFamily="34" charset="0"/>
                      </a:endParaRPr>
                    </a:p>
                  </a:txBody>
                  <a:tcPr marL="6185" marR="6185" marT="6185"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Office and Postage</a:t>
                      </a:r>
                    </a:p>
                  </a:txBody>
                  <a:tcPr marL="6185" marR="6185" marT="618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                  750 </a:t>
                      </a:r>
                    </a:p>
                  </a:txBody>
                  <a:tcPr marL="6185" marR="6185" marT="61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l" fontAlgn="b"/>
                      <a:r>
                        <a:rPr lang="en-US" sz="800" b="0" i="0" u="none" strike="noStrike">
                          <a:solidFill>
                            <a:srgbClr val="000000"/>
                          </a:solidFill>
                          <a:effectLst/>
                          <a:latin typeface="Calibri" panose="020F0502020204030204" pitchFamily="34" charset="0"/>
                        </a:rPr>
                        <a:t>                   750 </a:t>
                      </a:r>
                    </a:p>
                  </a:txBody>
                  <a:tcPr marL="6185" marR="6185" marT="6185" marB="0" anchor="b">
                    <a:lnL w="12700" cap="flat" cmpd="sng" algn="ctr">
                      <a:solidFill>
                        <a:srgbClr val="00000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800" b="0" i="0" u="none" strike="noStrike">
                          <a:solidFill>
                            <a:srgbClr val="000000"/>
                          </a:solidFill>
                          <a:effectLst/>
                          <a:latin typeface="Calibri" panose="020F0502020204030204" pitchFamily="34" charset="0"/>
                        </a:rPr>
                        <a:t>                 -   </a:t>
                      </a:r>
                    </a:p>
                  </a:txBody>
                  <a:tcPr marL="6185" marR="6185" marT="618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214305673"/>
                  </a:ext>
                </a:extLst>
              </a:tr>
              <a:tr h="152746">
                <a:tc>
                  <a:txBody>
                    <a:bodyPr/>
                    <a:lstStyle/>
                    <a:p>
                      <a:pPr algn="l" fontAlgn="b"/>
                      <a:endParaRPr lang="en-US" sz="800" b="0" i="0" u="none" strike="noStrike">
                        <a:solidFill>
                          <a:srgbClr val="000000"/>
                        </a:solidFill>
                        <a:effectLst/>
                        <a:latin typeface="Calibri" panose="020F0502020204030204" pitchFamily="34" charset="0"/>
                      </a:endParaRPr>
                    </a:p>
                  </a:txBody>
                  <a:tcPr marL="6185" marR="6185" marT="6185"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Emergency Preparedness</a:t>
                      </a:r>
                    </a:p>
                  </a:txBody>
                  <a:tcPr marL="6185" marR="6185" marT="618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                  100 </a:t>
                      </a:r>
                    </a:p>
                  </a:txBody>
                  <a:tcPr marL="6185" marR="6185" marT="61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l" fontAlgn="b"/>
                      <a:r>
                        <a:rPr lang="en-US" sz="800" b="0" i="0" u="none" strike="noStrike">
                          <a:solidFill>
                            <a:srgbClr val="000000"/>
                          </a:solidFill>
                          <a:effectLst/>
                          <a:latin typeface="Calibri" panose="020F0502020204030204" pitchFamily="34" charset="0"/>
                        </a:rPr>
                        <a:t>                   100 </a:t>
                      </a:r>
                    </a:p>
                  </a:txBody>
                  <a:tcPr marL="6185" marR="6185" marT="6185" marB="0" anchor="b">
                    <a:lnL w="12700" cap="flat" cmpd="sng" algn="ctr">
                      <a:solidFill>
                        <a:srgbClr val="00000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800" b="0" i="0" u="none" strike="noStrike">
                          <a:solidFill>
                            <a:srgbClr val="000000"/>
                          </a:solidFill>
                          <a:effectLst/>
                          <a:latin typeface="Calibri" panose="020F0502020204030204" pitchFamily="34" charset="0"/>
                        </a:rPr>
                        <a:t>                 -   </a:t>
                      </a:r>
                    </a:p>
                  </a:txBody>
                  <a:tcPr marL="6185" marR="6185" marT="618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424106318"/>
                  </a:ext>
                </a:extLst>
              </a:tr>
              <a:tr h="181838">
                <a:tc>
                  <a:txBody>
                    <a:bodyPr/>
                    <a:lstStyle/>
                    <a:p>
                      <a:pPr algn="l" fontAlgn="b"/>
                      <a:endParaRPr lang="en-US" sz="800" b="0" i="0" u="none" strike="noStrike">
                        <a:solidFill>
                          <a:srgbClr val="000000"/>
                        </a:solidFill>
                        <a:effectLst/>
                        <a:latin typeface="Calibri" panose="020F0502020204030204" pitchFamily="34" charset="0"/>
                      </a:endParaRPr>
                    </a:p>
                  </a:txBody>
                  <a:tcPr marL="6185" marR="6185" marT="6185"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Board Training </a:t>
                      </a:r>
                      <a:r>
                        <a:rPr lang="en-US" sz="800" b="0" i="0" u="none" strike="noStrike" baseline="-25000">
                          <a:solidFill>
                            <a:srgbClr val="000000"/>
                          </a:solidFill>
                          <a:effectLst/>
                          <a:latin typeface="Calibri" panose="020F0502020204030204" pitchFamily="34" charset="0"/>
                        </a:rPr>
                        <a:t>(1)</a:t>
                      </a:r>
                      <a:endParaRPr lang="en-US" sz="800" b="0" i="0" u="none" strike="noStrike">
                        <a:solidFill>
                          <a:srgbClr val="000000"/>
                        </a:solidFill>
                        <a:effectLst/>
                        <a:latin typeface="Calibri" panose="020F0502020204030204" pitchFamily="34" charset="0"/>
                      </a:endParaRPr>
                    </a:p>
                  </a:txBody>
                  <a:tcPr marL="6185" marR="6185" marT="618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                       - </a:t>
                      </a:r>
                    </a:p>
                  </a:txBody>
                  <a:tcPr marL="6185" marR="6185" marT="61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2F2F2"/>
                    </a:solidFill>
                  </a:tcPr>
                </a:tc>
                <a:tc>
                  <a:txBody>
                    <a:bodyPr/>
                    <a:lstStyle/>
                    <a:p>
                      <a:pPr algn="l" fontAlgn="b"/>
                      <a:r>
                        <a:rPr lang="en-US" sz="800" b="0" i="0" u="none" strike="noStrike">
                          <a:solidFill>
                            <a:srgbClr val="000000"/>
                          </a:solidFill>
                          <a:effectLst/>
                          <a:latin typeface="Calibri" panose="020F0502020204030204" pitchFamily="34" charset="0"/>
                        </a:rPr>
                        <a:t>                1,500 </a:t>
                      </a:r>
                    </a:p>
                  </a:txBody>
                  <a:tcPr marL="6185" marR="6185" marT="6185" marB="0" anchor="b">
                    <a:lnL w="12700" cap="flat" cmpd="sng" algn="ctr">
                      <a:solidFill>
                        <a:srgbClr val="000000"/>
                      </a:solidFill>
                      <a:prstDash val="solid"/>
                      <a:round/>
                      <a:headEnd type="none" w="med" len="med"/>
                      <a:tailEnd type="none" w="med" len="med"/>
                    </a:lnL>
                    <a:lnR>
                      <a:noFill/>
                    </a:lnR>
                    <a:lnT>
                      <a:noFill/>
                    </a:lnT>
                    <a:lnB>
                      <a:noFill/>
                    </a:lnB>
                    <a:solidFill>
                      <a:srgbClr val="D9D9D9"/>
                    </a:solidFill>
                  </a:tcPr>
                </a:tc>
                <a:tc>
                  <a:txBody>
                    <a:bodyPr/>
                    <a:lstStyle/>
                    <a:p>
                      <a:pPr algn="l" fontAlgn="b"/>
                      <a:r>
                        <a:rPr lang="en-US" sz="800" b="0" i="0" u="none" strike="noStrike">
                          <a:solidFill>
                            <a:srgbClr val="000000"/>
                          </a:solidFill>
                          <a:effectLst/>
                          <a:latin typeface="Calibri" panose="020F0502020204030204" pitchFamily="34" charset="0"/>
                        </a:rPr>
                        <a:t>            1,500 </a:t>
                      </a:r>
                    </a:p>
                  </a:txBody>
                  <a:tcPr marL="6185" marR="6185" marT="6185" marB="0" anchor="b">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463302565"/>
                  </a:ext>
                </a:extLst>
              </a:tr>
              <a:tr h="181838">
                <a:tc>
                  <a:txBody>
                    <a:bodyPr/>
                    <a:lstStyle/>
                    <a:p>
                      <a:pPr algn="l" fontAlgn="b"/>
                      <a:endParaRPr lang="en-US" sz="800" b="0" i="0" u="none" strike="noStrike">
                        <a:solidFill>
                          <a:srgbClr val="000000"/>
                        </a:solidFill>
                        <a:effectLst/>
                        <a:latin typeface="Calibri" panose="020F0502020204030204" pitchFamily="34" charset="0"/>
                      </a:endParaRPr>
                    </a:p>
                  </a:txBody>
                  <a:tcPr marL="6185" marR="6185" marT="6185" marB="0" anchor="b">
                    <a:lnL>
                      <a:noFill/>
                    </a:lnL>
                    <a:lnR>
                      <a:noFill/>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Contingency </a:t>
                      </a:r>
                      <a:r>
                        <a:rPr lang="en-US" sz="800" b="0" i="0" u="none" strike="noStrike" baseline="-25000">
                          <a:solidFill>
                            <a:srgbClr val="000000"/>
                          </a:solidFill>
                          <a:effectLst/>
                          <a:latin typeface="Calibri" panose="020F0502020204030204" pitchFamily="34" charset="0"/>
                        </a:rPr>
                        <a:t>(1)</a:t>
                      </a:r>
                      <a:endParaRPr lang="en-US" sz="800" b="0" i="0" u="none" strike="noStrike">
                        <a:solidFill>
                          <a:srgbClr val="000000"/>
                        </a:solidFill>
                        <a:effectLst/>
                        <a:latin typeface="Calibri" panose="020F0502020204030204" pitchFamily="34" charset="0"/>
                      </a:endParaRPr>
                    </a:p>
                  </a:txBody>
                  <a:tcPr marL="6185" marR="6185" marT="618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             16,859 </a:t>
                      </a:r>
                    </a:p>
                  </a:txBody>
                  <a:tcPr marL="6185" marR="6185" marT="61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800" b="0" i="0" u="none" strike="noStrike">
                          <a:solidFill>
                            <a:srgbClr val="000000"/>
                          </a:solidFill>
                          <a:effectLst/>
                          <a:latin typeface="Calibri" panose="020F0502020204030204" pitchFamily="34" charset="0"/>
                        </a:rPr>
                        <a:t>              15,359 </a:t>
                      </a:r>
                    </a:p>
                  </a:txBody>
                  <a:tcPr marL="6185" marR="6185" marT="6185" marB="0" anchor="b">
                    <a:lnL w="1270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800" b="0" i="0" u="none" strike="noStrike">
                          <a:solidFill>
                            <a:srgbClr val="000000"/>
                          </a:solidFill>
                          <a:effectLst/>
                          <a:latin typeface="Calibri" panose="020F0502020204030204" pitchFamily="34" charset="0"/>
                        </a:rPr>
                        <a:t>          (1,500)</a:t>
                      </a:r>
                    </a:p>
                  </a:txBody>
                  <a:tcPr marL="6185" marR="6185" marT="6185" marB="0" anchor="b">
                    <a:lnL>
                      <a:noFill/>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0426217"/>
                  </a:ext>
                </a:extLst>
              </a:tr>
              <a:tr h="152746">
                <a:tc gridSpan="2">
                  <a:txBody>
                    <a:bodyPr/>
                    <a:lstStyle/>
                    <a:p>
                      <a:pPr algn="l" fontAlgn="b"/>
                      <a:r>
                        <a:rPr lang="en-US" sz="800" b="0" i="0" u="none" strike="noStrike">
                          <a:solidFill>
                            <a:srgbClr val="000000"/>
                          </a:solidFill>
                          <a:effectLst/>
                          <a:latin typeface="Calibri" panose="020F0502020204030204" pitchFamily="34" charset="0"/>
                        </a:rPr>
                        <a:t>Total Operating Expenses</a:t>
                      </a:r>
                    </a:p>
                  </a:txBody>
                  <a:tcPr marL="6185" marR="6185" marT="6185" marB="0" anchor="b">
                    <a:lnL>
                      <a:noFill/>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l" fontAlgn="b"/>
                      <a:r>
                        <a:rPr lang="en-US" sz="800" b="0" i="0" u="none" strike="noStrike">
                          <a:solidFill>
                            <a:srgbClr val="000000"/>
                          </a:solidFill>
                          <a:effectLst/>
                          <a:latin typeface="Calibri" panose="020F0502020204030204" pitchFamily="34" charset="0"/>
                        </a:rPr>
                        <a:t>             44,689 </a:t>
                      </a:r>
                    </a:p>
                  </a:txBody>
                  <a:tcPr marL="6185" marR="6185" marT="61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800" b="0" i="0" u="none" strike="noStrike">
                          <a:solidFill>
                            <a:srgbClr val="000000"/>
                          </a:solidFill>
                          <a:effectLst/>
                          <a:latin typeface="Calibri" panose="020F0502020204030204" pitchFamily="34" charset="0"/>
                        </a:rPr>
                        <a:t>              41,435 </a:t>
                      </a:r>
                    </a:p>
                  </a:txBody>
                  <a:tcPr marL="6185" marR="6185" marT="6185"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800" b="0" i="0" u="none" strike="noStrike">
                          <a:solidFill>
                            <a:srgbClr val="000000"/>
                          </a:solidFill>
                          <a:effectLst/>
                          <a:latin typeface="Calibri" panose="020F0502020204030204" pitchFamily="34" charset="0"/>
                        </a:rPr>
                        <a:t>          (3,254)</a:t>
                      </a:r>
                    </a:p>
                  </a:txBody>
                  <a:tcPr marL="6185" marR="6185" marT="6185"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386527"/>
                  </a:ext>
                </a:extLst>
              </a:tr>
              <a:tr h="152746">
                <a:tc>
                  <a:txBody>
                    <a:bodyPr/>
                    <a:lstStyle/>
                    <a:p>
                      <a:pPr algn="l" fontAlgn="b"/>
                      <a:endParaRPr lang="en-US" sz="800" b="0" i="0" u="none" strike="noStrike">
                        <a:solidFill>
                          <a:srgbClr val="000000"/>
                        </a:solidFill>
                        <a:effectLst/>
                        <a:latin typeface="Calibri" panose="020F0502020204030204" pitchFamily="34" charset="0"/>
                      </a:endParaRPr>
                    </a:p>
                  </a:txBody>
                  <a:tcPr marL="6185" marR="6185" marT="6185" marB="0" anchor="b">
                    <a:lnL>
                      <a:noFill/>
                    </a:lnL>
                    <a:lnR>
                      <a:noFill/>
                    </a:lnR>
                    <a:lnT>
                      <a:noFill/>
                    </a:lnT>
                    <a:lnB>
                      <a:noFill/>
                    </a:lnB>
                  </a:tcPr>
                </a:tc>
                <a:tc>
                  <a:txBody>
                    <a:bodyPr/>
                    <a:lstStyle/>
                    <a:p>
                      <a:pPr algn="l" fontAlgn="b"/>
                      <a:endParaRPr lang="en-US" sz="800" b="0" i="0" u="none" strike="noStrike">
                        <a:solidFill>
                          <a:srgbClr val="000000"/>
                        </a:solidFill>
                        <a:effectLst/>
                        <a:latin typeface="Calibri" panose="020F0502020204030204" pitchFamily="34" charset="0"/>
                      </a:endParaRPr>
                    </a:p>
                  </a:txBody>
                  <a:tcPr marL="6185" marR="6185" marT="6185" marB="0"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b"/>
                      <a:r>
                        <a:rPr lang="en-US" sz="800" b="0" i="0" u="none" strike="noStrike">
                          <a:solidFill>
                            <a:srgbClr val="000000"/>
                          </a:solidFill>
                          <a:effectLst/>
                          <a:latin typeface="Calibri" panose="020F0502020204030204" pitchFamily="34" charset="0"/>
                        </a:rPr>
                        <a:t> </a:t>
                      </a:r>
                    </a:p>
                  </a:txBody>
                  <a:tcPr marL="6185" marR="6185" marT="61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2F2F2"/>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185" marR="6185" marT="6185" marB="0" anchor="b">
                    <a:lnL w="1270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D9D9D9"/>
                    </a:solidFill>
                  </a:tcPr>
                </a:tc>
                <a:tc>
                  <a:txBody>
                    <a:bodyPr/>
                    <a:lstStyle/>
                    <a:p>
                      <a:pPr algn="l" fontAlgn="b"/>
                      <a:r>
                        <a:rPr lang="en-US" sz="800" b="0" i="0" u="none" strike="noStrike">
                          <a:solidFill>
                            <a:srgbClr val="000000"/>
                          </a:solidFill>
                          <a:effectLst/>
                          <a:latin typeface="Calibri" panose="020F0502020204030204" pitchFamily="34" charset="0"/>
                        </a:rPr>
                        <a:t> </a:t>
                      </a:r>
                    </a:p>
                  </a:txBody>
                  <a:tcPr marL="6185" marR="6185" marT="6185" marB="0" anchor="b">
                    <a:lnL>
                      <a:noFill/>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940135918"/>
                  </a:ext>
                </a:extLst>
              </a:tr>
              <a:tr h="189113">
                <a:tc gridSpan="2">
                  <a:txBody>
                    <a:bodyPr/>
                    <a:lstStyle/>
                    <a:p>
                      <a:pPr algn="l" fontAlgn="b"/>
                      <a:r>
                        <a:rPr lang="en-US" sz="800" b="0" i="0" u="none" strike="noStrike">
                          <a:solidFill>
                            <a:srgbClr val="000000"/>
                          </a:solidFill>
                          <a:effectLst/>
                          <a:latin typeface="Calibri" panose="020F0502020204030204" pitchFamily="34" charset="0"/>
                        </a:rPr>
                        <a:t>Fund Balance</a:t>
                      </a:r>
                      <a:r>
                        <a:rPr lang="en-US" sz="800" b="0" i="0" u="none" strike="noStrike" baseline="-25000">
                          <a:solidFill>
                            <a:srgbClr val="000000"/>
                          </a:solidFill>
                          <a:effectLst/>
                          <a:latin typeface="Calibri" panose="020F0502020204030204" pitchFamily="34" charset="0"/>
                        </a:rPr>
                        <a:t> </a:t>
                      </a:r>
                      <a:endParaRPr lang="en-US" sz="800" b="0" i="0" u="none" strike="noStrike">
                        <a:solidFill>
                          <a:srgbClr val="000000"/>
                        </a:solidFill>
                        <a:effectLst/>
                        <a:latin typeface="Calibri" panose="020F0502020204030204" pitchFamily="34" charset="0"/>
                      </a:endParaRPr>
                    </a:p>
                  </a:txBody>
                  <a:tcPr marL="6185" marR="6185" marT="6185" marB="0" anchor="b">
                    <a:lnL>
                      <a:noFill/>
                    </a:lnL>
                    <a:lnR w="12700" cap="flat" cmpd="sng" algn="ctr">
                      <a:solidFill>
                        <a:srgbClr val="000000"/>
                      </a:solidFill>
                      <a:prstDash val="solid"/>
                      <a:round/>
                      <a:headEnd type="none" w="med" len="med"/>
                      <a:tailEnd type="none" w="med" len="med"/>
                    </a:lnR>
                    <a:lnT>
                      <a:noFill/>
                    </a:lnT>
                    <a:lnB>
                      <a:noFill/>
                    </a:lnB>
                  </a:tcPr>
                </a:tc>
                <a:tc hMerge="1">
                  <a:txBody>
                    <a:bodyPr/>
                    <a:lstStyle/>
                    <a:p>
                      <a:endParaRPr lang="en-US"/>
                    </a:p>
                  </a:txBody>
                  <a:tcPr/>
                </a:tc>
                <a:tc>
                  <a:txBody>
                    <a:bodyPr/>
                    <a:lstStyle/>
                    <a:p>
                      <a:pPr algn="l" fontAlgn="b"/>
                      <a:r>
                        <a:rPr lang="en-US" sz="800" b="0" i="0" u="none" strike="noStrike">
                          <a:solidFill>
                            <a:srgbClr val="000000"/>
                          </a:solidFill>
                          <a:effectLst/>
                          <a:latin typeface="Calibri" panose="020F0502020204030204" pitchFamily="34" charset="0"/>
                        </a:rPr>
                        <a:t>            (19,549)</a:t>
                      </a:r>
                    </a:p>
                  </a:txBody>
                  <a:tcPr marL="6185" marR="6185" marT="618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2F2F2"/>
                    </a:solidFill>
                  </a:tcPr>
                </a:tc>
                <a:tc>
                  <a:txBody>
                    <a:bodyPr/>
                    <a:lstStyle/>
                    <a:p>
                      <a:pPr algn="l" fontAlgn="b"/>
                      <a:r>
                        <a:rPr lang="en-US" sz="800" b="0" i="0" u="none" strike="noStrike">
                          <a:solidFill>
                            <a:srgbClr val="000000"/>
                          </a:solidFill>
                          <a:effectLst/>
                          <a:latin typeface="Calibri" panose="020F0502020204030204" pitchFamily="34" charset="0"/>
                        </a:rPr>
                        <a:t>             (16,859)</a:t>
                      </a:r>
                    </a:p>
                  </a:txBody>
                  <a:tcPr marL="6185" marR="6185" marT="6185" marB="0"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800" b="0" i="0" u="none" strike="noStrike" dirty="0">
                          <a:solidFill>
                            <a:srgbClr val="000000"/>
                          </a:solidFill>
                          <a:effectLst/>
                          <a:latin typeface="Calibri" panose="020F0502020204030204" pitchFamily="34" charset="0"/>
                        </a:rPr>
                        <a:t>            2,690 </a:t>
                      </a:r>
                    </a:p>
                  </a:txBody>
                  <a:tcPr marL="6185" marR="6185" marT="6185" marB="0"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0153217"/>
                  </a:ext>
                </a:extLst>
              </a:tr>
            </a:tbl>
          </a:graphicData>
        </a:graphic>
      </p:graphicFrame>
    </p:spTree>
    <p:extLst>
      <p:ext uri="{BB962C8B-B14F-4D97-AF65-F5344CB8AC3E}">
        <p14:creationId xmlns:p14="http://schemas.microsoft.com/office/powerpoint/2010/main" val="34347469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30C50-9915-4C02-A119-7A58D493E002}"/>
              </a:ext>
            </a:extLst>
          </p:cNvPr>
          <p:cNvSpPr>
            <a:spLocks noGrp="1"/>
          </p:cNvSpPr>
          <p:nvPr>
            <p:ph type="title"/>
          </p:nvPr>
        </p:nvSpPr>
        <p:spPr/>
        <p:txBody>
          <a:bodyPr>
            <a:normAutofit/>
          </a:bodyPr>
          <a:lstStyle/>
          <a:p>
            <a:r>
              <a:rPr lang="en-US" sz="3200" dirty="0">
                <a:solidFill>
                  <a:schemeClr val="accent6">
                    <a:lumMod val="50000"/>
                  </a:schemeClr>
                </a:solidFill>
              </a:rPr>
              <a:t>Notes for the Budget</a:t>
            </a:r>
          </a:p>
        </p:txBody>
      </p:sp>
      <p:graphicFrame>
        <p:nvGraphicFramePr>
          <p:cNvPr id="3" name="Table 2">
            <a:extLst>
              <a:ext uri="{FF2B5EF4-FFF2-40B4-BE49-F238E27FC236}">
                <a16:creationId xmlns:a16="http://schemas.microsoft.com/office/drawing/2014/main" id="{B6FA5C38-51AB-45E1-8295-D7A7A5630E2E}"/>
              </a:ext>
            </a:extLst>
          </p:cNvPr>
          <p:cNvGraphicFramePr>
            <a:graphicFrameLocks noGrp="1"/>
          </p:cNvGraphicFramePr>
          <p:nvPr>
            <p:extLst>
              <p:ext uri="{D42A27DB-BD31-4B8C-83A1-F6EECF244321}">
                <p14:modId xmlns:p14="http://schemas.microsoft.com/office/powerpoint/2010/main" val="3971623777"/>
              </p:ext>
            </p:extLst>
          </p:nvPr>
        </p:nvGraphicFramePr>
        <p:xfrm>
          <a:off x="914400" y="1371600"/>
          <a:ext cx="7467600" cy="3505200"/>
        </p:xfrm>
        <a:graphic>
          <a:graphicData uri="http://schemas.openxmlformats.org/drawingml/2006/table">
            <a:tbl>
              <a:tblPr/>
              <a:tblGrid>
                <a:gridCol w="7467600">
                  <a:extLst>
                    <a:ext uri="{9D8B030D-6E8A-4147-A177-3AD203B41FA5}">
                      <a16:colId xmlns:a16="http://schemas.microsoft.com/office/drawing/2014/main" val="3988010003"/>
                    </a:ext>
                  </a:extLst>
                </a:gridCol>
              </a:tblGrid>
              <a:tr h="3052916">
                <a:tc>
                  <a:txBody>
                    <a:bodyPr/>
                    <a:lstStyle/>
                    <a:p>
                      <a:pPr algn="l" fontAlgn="ctr"/>
                      <a:r>
                        <a:rPr lang="en-US" sz="1200" b="0" i="0" u="none" strike="noStrike">
                          <a:solidFill>
                            <a:srgbClr val="000000"/>
                          </a:solidFill>
                          <a:effectLst/>
                          <a:latin typeface="Calibri" panose="020F0502020204030204" pitchFamily="34" charset="0"/>
                        </a:rPr>
                        <a:t>Notes: </a:t>
                      </a:r>
                      <a:br>
                        <a:rPr lang="en-US" sz="1200" b="0" i="0" u="none" strike="noStrike">
                          <a:solidFill>
                            <a:srgbClr val="000000"/>
                          </a:solidFill>
                          <a:effectLst/>
                          <a:latin typeface="Calibri" panose="020F0502020204030204" pitchFamily="34" charset="0"/>
                        </a:rPr>
                      </a:br>
                      <a:r>
                        <a:rPr lang="en-US" sz="1200" b="0" i="0" u="none" strike="noStrike">
                          <a:solidFill>
                            <a:srgbClr val="000000"/>
                          </a:solidFill>
                          <a:effectLst/>
                          <a:latin typeface="Calibri" panose="020F0502020204030204" pitchFamily="34" charset="0"/>
                        </a:rPr>
                        <a:t>1.  Contingency represents prior year-end uncommitted funds, less portion for Deferred Revenue. These funds are one-time in nature and represent that portion of the fund balance not budgeted to be spent.  Use of these funds requires Board action per the TVHA Balance Budget Policy to move funds into appropriate budget line. No direct expense is paid out of the Contingency budget line item. </a:t>
                      </a:r>
                      <a:br>
                        <a:rPr lang="en-US" sz="1200" b="0" i="0" u="none" strike="noStrike">
                          <a:solidFill>
                            <a:srgbClr val="000000"/>
                          </a:solidFill>
                          <a:effectLst/>
                          <a:latin typeface="Calibri" panose="020F0502020204030204" pitchFamily="34" charset="0"/>
                        </a:rPr>
                      </a:br>
                      <a:r>
                        <a:rPr lang="en-US" sz="1200" b="0" i="0" u="none" strike="noStrike">
                          <a:solidFill>
                            <a:srgbClr val="000000"/>
                          </a:solidFill>
                          <a:effectLst/>
                          <a:latin typeface="Calibri" panose="020F0502020204030204" pitchFamily="34" charset="0"/>
                        </a:rPr>
                        <a:t> - Balance as of July 1, 2018 was $19,549. </a:t>
                      </a:r>
                      <a:br>
                        <a:rPr lang="en-US" sz="1200" b="0" i="0" u="none" strike="noStrike">
                          <a:solidFill>
                            <a:srgbClr val="000000"/>
                          </a:solidFill>
                          <a:effectLst/>
                          <a:latin typeface="Calibri" panose="020F0502020204030204" pitchFamily="34" charset="0"/>
                        </a:rPr>
                      </a:br>
                      <a:r>
                        <a:rPr lang="en-US" sz="1200" b="0" i="0" u="none" strike="noStrike">
                          <a:solidFill>
                            <a:srgbClr val="000000"/>
                          </a:solidFill>
                          <a:effectLst/>
                          <a:latin typeface="Calibri" panose="020F0502020204030204" pitchFamily="34" charset="0"/>
                        </a:rPr>
                        <a:t> - Unused funds of $690 from 2016-17, previously reallocated in 2017-18 were rebudgeted in the 2018-19 VMC budget line versus in Contingency.</a:t>
                      </a:r>
                      <a:br>
                        <a:rPr lang="en-US" sz="1200" b="0" i="0" u="none" strike="noStrike">
                          <a:solidFill>
                            <a:srgbClr val="000000"/>
                          </a:solidFill>
                          <a:effectLst/>
                          <a:latin typeface="Calibri" panose="020F0502020204030204" pitchFamily="34" charset="0"/>
                        </a:rPr>
                      </a:br>
                      <a:r>
                        <a:rPr lang="en-US" sz="1200" b="0" i="0" u="none" strike="noStrike">
                          <a:solidFill>
                            <a:srgbClr val="000000"/>
                          </a:solidFill>
                          <a:effectLst/>
                          <a:latin typeface="Calibri" panose="020F0502020204030204" pitchFamily="34" charset="0"/>
                        </a:rPr>
                        <a:t> - On September 10, 2018, the Board approved the reallocation of $2,000 in Contingency representing unused 2017-18 VMC funding.</a:t>
                      </a:r>
                      <a:br>
                        <a:rPr lang="en-US" sz="1200" b="0" i="0" u="none" strike="noStrike">
                          <a:solidFill>
                            <a:srgbClr val="000000"/>
                          </a:solidFill>
                          <a:effectLst/>
                          <a:latin typeface="Calibri" panose="020F0502020204030204" pitchFamily="34" charset="0"/>
                        </a:rPr>
                      </a:br>
                      <a:r>
                        <a:rPr lang="en-US" sz="1200" b="0" i="0" u="none" strike="noStrike">
                          <a:solidFill>
                            <a:srgbClr val="000000"/>
                          </a:solidFill>
                          <a:effectLst/>
                          <a:latin typeface="Calibri" panose="020F0502020204030204" pitchFamily="34" charset="0"/>
                        </a:rPr>
                        <a:t> - On March 25, 2019, the Board approved the Proposed Budget with the addition of $1,500 from Contingency to provide Board Training of the five new Board members in 2019-20.</a:t>
                      </a:r>
                      <a:br>
                        <a:rPr lang="en-US" sz="1200" b="0" i="0" u="none" strike="noStrike">
                          <a:solidFill>
                            <a:srgbClr val="000000"/>
                          </a:solidFill>
                          <a:effectLst/>
                          <a:latin typeface="Calibri" panose="020F0502020204030204" pitchFamily="34" charset="0"/>
                        </a:rPr>
                      </a:br>
                      <a:r>
                        <a:rPr lang="en-US" sz="1200" b="0" i="0" u="none" strike="noStrike">
                          <a:solidFill>
                            <a:srgbClr val="000000"/>
                          </a:solidFill>
                          <a:effectLst/>
                          <a:latin typeface="Calibri" panose="020F0502020204030204" pitchFamily="34" charset="0"/>
                        </a:rPr>
                        <a:t> - Final fund balance adjustment will be made after the close of the fiscal year. </a:t>
                      </a:r>
                    </a:p>
                  </a:txBody>
                  <a:tcPr marL="9525" marR="9525" marT="9525" marB="0" anchor="ctr">
                    <a:lnL>
                      <a:noFill/>
                    </a:lnL>
                    <a:lnR>
                      <a:noFill/>
                    </a:lnR>
                    <a:lnT>
                      <a:noFill/>
                    </a:lnT>
                    <a:lnB>
                      <a:noFill/>
                    </a:lnB>
                  </a:tcPr>
                </a:tc>
                <a:extLst>
                  <a:ext uri="{0D108BD9-81ED-4DB2-BD59-A6C34878D82A}">
                    <a16:rowId xmlns:a16="http://schemas.microsoft.com/office/drawing/2014/main" val="552134984"/>
                  </a:ext>
                </a:extLst>
              </a:tr>
              <a:tr h="452284">
                <a:tc>
                  <a:txBody>
                    <a:bodyPr/>
                    <a:lstStyle/>
                    <a:p>
                      <a:pPr algn="l" fontAlgn="t"/>
                      <a:r>
                        <a:rPr lang="en-US" sz="1200" b="0" i="0" u="none" strike="noStrike" dirty="0">
                          <a:solidFill>
                            <a:srgbClr val="000000"/>
                          </a:solidFill>
                          <a:effectLst/>
                          <a:latin typeface="Calibri" panose="020F0502020204030204" pitchFamily="34" charset="0"/>
                        </a:rPr>
                        <a:t>2.  Utilized $774 of the 2018-19 Contribution to Reserve for Asset Maintenance and Replacement to fund the three new monument signs purchased in March.</a:t>
                      </a:r>
                    </a:p>
                  </a:txBody>
                  <a:tcPr marL="9525" marR="9525" marT="9525" marB="0">
                    <a:lnL>
                      <a:noFill/>
                    </a:lnL>
                    <a:lnR>
                      <a:noFill/>
                    </a:lnR>
                    <a:lnT>
                      <a:noFill/>
                    </a:lnT>
                    <a:lnB>
                      <a:noFill/>
                    </a:lnB>
                  </a:tcPr>
                </a:tc>
                <a:extLst>
                  <a:ext uri="{0D108BD9-81ED-4DB2-BD59-A6C34878D82A}">
                    <a16:rowId xmlns:a16="http://schemas.microsoft.com/office/drawing/2014/main" val="2758327452"/>
                  </a:ext>
                </a:extLst>
              </a:tr>
            </a:tbl>
          </a:graphicData>
        </a:graphic>
      </p:graphicFrame>
    </p:spTree>
    <p:extLst>
      <p:ext uri="{BB962C8B-B14F-4D97-AF65-F5344CB8AC3E}">
        <p14:creationId xmlns:p14="http://schemas.microsoft.com/office/powerpoint/2010/main" val="365755139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041B4-82D8-40A2-8507-22ED526244B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403E59F-C684-4D35-A39A-DBC2E65B0E6A}"/>
              </a:ext>
            </a:extLst>
          </p:cNvPr>
          <p:cNvSpPr>
            <a:spLocks noGrp="1"/>
          </p:cNvSpPr>
          <p:nvPr>
            <p:ph idx="1"/>
          </p:nvPr>
        </p:nvSpPr>
        <p:spPr/>
        <p:txBody>
          <a:bodyPr vert="horz" lIns="91440" tIns="45720" rIns="91440" bIns="45720" rtlCol="0">
            <a:normAutofit/>
          </a:bodyPr>
          <a:lstStyle/>
          <a:p>
            <a:pPr marL="0" indent="0">
              <a:buNone/>
            </a:pPr>
            <a:r>
              <a:rPr lang="en-US" b="1" dirty="0">
                <a:solidFill>
                  <a:schemeClr val="accent6">
                    <a:lumMod val="50000"/>
                  </a:schemeClr>
                </a:solidFill>
              </a:rPr>
              <a:t>B. Ratify Board approval of the annual update of the Reserve Study</a:t>
            </a:r>
          </a:p>
        </p:txBody>
      </p:sp>
      <p:sp>
        <p:nvSpPr>
          <p:cNvPr id="4" name="Title 1">
            <a:extLst>
              <a:ext uri="{FF2B5EF4-FFF2-40B4-BE49-F238E27FC236}">
                <a16:creationId xmlns:a16="http://schemas.microsoft.com/office/drawing/2014/main" id="{634334AA-E4AC-44D0-9899-D6F5849ED323}"/>
              </a:ext>
            </a:extLst>
          </p:cNvPr>
          <p:cNvSpPr txBox="1">
            <a:spLocks/>
          </p:cNvSpPr>
          <p:nvPr/>
        </p:nvSpPr>
        <p:spPr>
          <a:xfrm>
            <a:off x="609600" y="439057"/>
            <a:ext cx="82296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900" b="1" dirty="0">
                <a:solidFill>
                  <a:schemeClr val="tx2"/>
                </a:solidFill>
              </a:rPr>
              <a:t>Voting Options (cont.)</a:t>
            </a:r>
            <a:br>
              <a:rPr lang="en-US" dirty="0">
                <a:solidFill>
                  <a:schemeClr val="tx2"/>
                </a:solidFill>
              </a:rPr>
            </a:br>
            <a:endParaRPr lang="en-US" dirty="0">
              <a:solidFill>
                <a:schemeClr val="tx2"/>
              </a:solidFill>
            </a:endParaRPr>
          </a:p>
        </p:txBody>
      </p:sp>
    </p:spTree>
    <p:extLst>
      <p:ext uri="{BB962C8B-B14F-4D97-AF65-F5344CB8AC3E}">
        <p14:creationId xmlns:p14="http://schemas.microsoft.com/office/powerpoint/2010/main" val="206337551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F4E925-14BC-4FFA-A860-D28C612ADAD1}"/>
              </a:ext>
            </a:extLst>
          </p:cNvPr>
          <p:cNvSpPr/>
          <p:nvPr/>
        </p:nvSpPr>
        <p:spPr>
          <a:xfrm>
            <a:off x="1600200" y="742118"/>
            <a:ext cx="6253058" cy="584775"/>
          </a:xfrm>
          <a:prstGeom prst="rect">
            <a:avLst/>
          </a:prstGeom>
        </p:spPr>
        <p:txBody>
          <a:bodyPr wrap="none">
            <a:spAutoFit/>
          </a:bodyPr>
          <a:lstStyle/>
          <a:p>
            <a:r>
              <a:rPr lang="en-US" sz="3200" b="1" dirty="0">
                <a:solidFill>
                  <a:schemeClr val="accent6">
                    <a:lumMod val="50000"/>
                  </a:schemeClr>
                </a:solidFill>
              </a:rPr>
              <a:t>Annual update of the Reserve Study</a:t>
            </a:r>
            <a:endParaRPr lang="en-US" sz="3200" dirty="0"/>
          </a:p>
        </p:txBody>
      </p:sp>
      <p:pic>
        <p:nvPicPr>
          <p:cNvPr id="4" name="Picture 3">
            <a:extLst>
              <a:ext uri="{FF2B5EF4-FFF2-40B4-BE49-F238E27FC236}">
                <a16:creationId xmlns:a16="http://schemas.microsoft.com/office/drawing/2014/main" id="{A8F72D3D-FBD6-4787-8998-70B38B88774F}"/>
              </a:ext>
            </a:extLst>
          </p:cNvPr>
          <p:cNvPicPr/>
          <p:nvPr/>
        </p:nvPicPr>
        <p:blipFill rotWithShape="1">
          <a:blip r:embed="rId2">
            <a:extLst>
              <a:ext uri="{28A0092B-C50C-407E-A947-70E740481C1C}">
                <a14:useLocalDpi xmlns:a14="http://schemas.microsoft.com/office/drawing/2010/main" val="0"/>
              </a:ext>
            </a:extLst>
          </a:blip>
          <a:srcRect l="5974" t="16693" r="3189" b="-5891"/>
          <a:stretch/>
        </p:blipFill>
        <p:spPr bwMode="auto">
          <a:xfrm>
            <a:off x="279400" y="1326893"/>
            <a:ext cx="8585200" cy="4614545"/>
          </a:xfrm>
          <a:prstGeom prst="rect">
            <a:avLst/>
          </a:prstGeom>
          <a:noFill/>
          <a:ln w="9525" cap="flat" cmpd="sng" algn="ctr">
            <a:solidFill>
              <a:srgbClr val="FF0000"/>
            </a:solidFill>
            <a:prstDash val="solid"/>
            <a:round/>
            <a:headEnd type="none" w="med" len="med"/>
            <a:tailEnd type="none" w="med" len="med"/>
          </a:ln>
          <a:extLst>
            <a:ext uri="{53640926-AAD7-44d8-BBD7-CCE9431645EC}">
              <a14:shadowObscured xmlns="" xmlns:wpc="http://schemas.microsoft.com/office/word/2010/wordprocessingCanvas" xmlns:mo="http://schemas.microsoft.com/office/mac/office/2008/main" xmlns:mc="http://schemas.openxmlformats.org/markup-compatibility/2006" xmlns:mv="urn:schemas-microsoft-com:mac:vml" xmlns:o="urn:schemas-microsoft-com:office:office" xmlns:m="http://schemas.openxmlformats.org/officeDocument/2006/math" xmlns:v="urn:schemas-microsoft-com:vml" xmlns:wp14="http://schemas.microsoft.com/office/word/2010/wordprocessingDrawing" xmlns:wp="http://schemas.openxmlformats.org/drawingml/2006/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a14="http://schemas.microsoft.com/office/drawing/2010/main" xmlns:lc="http://schemas.openxmlformats.org/drawingml/2006/lockedCanvas"/>
            </a:ext>
          </a:extLst>
        </p:spPr>
      </p:pic>
    </p:spTree>
    <p:extLst>
      <p:ext uri="{BB962C8B-B14F-4D97-AF65-F5344CB8AC3E}">
        <p14:creationId xmlns:p14="http://schemas.microsoft.com/office/powerpoint/2010/main" val="385375089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b="1" dirty="0">
                <a:solidFill>
                  <a:schemeClr val="tx2"/>
                </a:solidFill>
              </a:rPr>
              <a:t>Voting Options (cont.)</a:t>
            </a:r>
            <a:br>
              <a:rPr lang="en-US" dirty="0">
                <a:solidFill>
                  <a:schemeClr val="tx2"/>
                </a:solidFill>
              </a:rPr>
            </a:br>
            <a:endParaRPr lang="en-US" dirty="0">
              <a:solidFill>
                <a:schemeClr val="tx2"/>
              </a:solidFill>
            </a:endParaRPr>
          </a:p>
        </p:txBody>
      </p:sp>
      <p:sp>
        <p:nvSpPr>
          <p:cNvPr id="3" name="Content Placeholder 2"/>
          <p:cNvSpPr>
            <a:spLocks noGrp="1"/>
          </p:cNvSpPr>
          <p:nvPr>
            <p:ph idx="1"/>
          </p:nvPr>
        </p:nvSpPr>
        <p:spPr>
          <a:xfrm>
            <a:off x="457200" y="1219200"/>
            <a:ext cx="8229600" cy="5181600"/>
          </a:xfrm>
        </p:spPr>
        <p:txBody>
          <a:bodyPr>
            <a:normAutofit/>
          </a:bodyPr>
          <a:lstStyle/>
          <a:p>
            <a:pPr>
              <a:buNone/>
            </a:pPr>
            <a:r>
              <a:rPr lang="en-US" sz="3900" b="1" dirty="0">
                <a:solidFill>
                  <a:schemeClr val="accent6">
                    <a:lumMod val="50000"/>
                  </a:schemeClr>
                </a:solidFill>
              </a:rPr>
              <a:t>C. Election of five Board Directors</a:t>
            </a:r>
          </a:p>
          <a:p>
            <a:pPr>
              <a:buFont typeface="Wingdings" pitchFamily="2" charset="2"/>
              <a:buChar char="§"/>
            </a:pPr>
            <a:r>
              <a:rPr lang="en-US" sz="3500" b="1" dirty="0"/>
              <a:t>Five Director positions are open for vote this year. Candidates include:</a:t>
            </a:r>
          </a:p>
          <a:p>
            <a:pPr lvl="1">
              <a:buFont typeface="Wingdings" pitchFamily="2" charset="2"/>
              <a:buChar char="§"/>
            </a:pPr>
            <a:r>
              <a:rPr lang="en-US" dirty="0"/>
              <a:t>Paul Hinton (two-year term)</a:t>
            </a:r>
          </a:p>
          <a:p>
            <a:pPr lvl="1">
              <a:buFont typeface="Wingdings" pitchFamily="2" charset="2"/>
              <a:buChar char="§"/>
            </a:pPr>
            <a:r>
              <a:rPr lang="en-US" dirty="0"/>
              <a:t>Maria </a:t>
            </a:r>
            <a:r>
              <a:rPr lang="en-US" dirty="0" err="1"/>
              <a:t>LeCato</a:t>
            </a:r>
            <a:r>
              <a:rPr lang="en-US"/>
              <a:t> (</a:t>
            </a:r>
            <a:r>
              <a:rPr lang="en-US" dirty="0"/>
              <a:t>two year term)</a:t>
            </a:r>
          </a:p>
          <a:p>
            <a:pPr lvl="1">
              <a:buFont typeface="Wingdings" pitchFamily="2" charset="2"/>
              <a:buChar char="§"/>
            </a:pPr>
            <a:r>
              <a:rPr lang="en-US" dirty="0"/>
              <a:t>Ruth Schmitt (two-year term) </a:t>
            </a:r>
          </a:p>
          <a:p>
            <a:pPr lvl="1">
              <a:buFont typeface="Wingdings" pitchFamily="2" charset="2"/>
              <a:buChar char="§"/>
            </a:pPr>
            <a:r>
              <a:rPr lang="en-US" dirty="0"/>
              <a:t>Roger Bryan (one-year unexpired term)</a:t>
            </a:r>
          </a:p>
          <a:p>
            <a:pPr lvl="1">
              <a:buFont typeface="Wingdings" pitchFamily="2" charset="2"/>
              <a:buChar char="§"/>
            </a:pPr>
            <a:r>
              <a:rPr lang="en-US" dirty="0"/>
              <a:t>Tom </a:t>
            </a:r>
            <a:r>
              <a:rPr lang="en-US" dirty="0" err="1"/>
              <a:t>Snelson</a:t>
            </a:r>
            <a:r>
              <a:rPr lang="en-US" dirty="0"/>
              <a:t> (one-year unexpired term)</a:t>
            </a:r>
            <a:endParaRPr lang="en-US" sz="3500" b="1" dirty="0"/>
          </a:p>
          <a:p>
            <a:pPr>
              <a:buFont typeface="Wingdings" pitchFamily="2" charset="2"/>
              <a:buChar char="§"/>
            </a:pPr>
            <a:r>
              <a:rPr lang="en-US" sz="3900" b="1" dirty="0">
                <a:solidFill>
                  <a:srgbClr val="00B050"/>
                </a:solidFill>
              </a:rPr>
              <a:t>Other candidates?</a:t>
            </a:r>
          </a:p>
          <a:p>
            <a:endParaRPr lang="en-US" dirty="0">
              <a:solidFill>
                <a:srgbClr val="FF0000"/>
              </a:solidFill>
            </a:endParaRPr>
          </a:p>
          <a:p>
            <a:endParaRPr lang="en-US" dirty="0"/>
          </a:p>
          <a:p>
            <a:endParaRPr lang="en-US" dirty="0"/>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62000"/>
          </a:xfrm>
        </p:spPr>
        <p:txBody>
          <a:bodyPr>
            <a:normAutofit fontScale="90000"/>
          </a:bodyPr>
          <a:lstStyle/>
          <a:p>
            <a:r>
              <a:rPr lang="en-US" sz="4900" b="1" dirty="0">
                <a:solidFill>
                  <a:schemeClr val="tx2"/>
                </a:solidFill>
              </a:rPr>
              <a:t>TVHA Status 2019 </a:t>
            </a:r>
            <a:br>
              <a:rPr lang="en-US" b="1" dirty="0">
                <a:solidFill>
                  <a:schemeClr val="tx2"/>
                </a:solidFill>
              </a:rPr>
            </a:br>
            <a:endParaRPr lang="en-US" dirty="0">
              <a:solidFill>
                <a:schemeClr val="tx2"/>
              </a:solidFill>
            </a:endParaRPr>
          </a:p>
        </p:txBody>
      </p:sp>
      <p:sp>
        <p:nvSpPr>
          <p:cNvPr id="3" name="Content Placeholder 2"/>
          <p:cNvSpPr>
            <a:spLocks noGrp="1"/>
          </p:cNvSpPr>
          <p:nvPr>
            <p:ph idx="4294967295"/>
          </p:nvPr>
        </p:nvSpPr>
        <p:spPr>
          <a:xfrm>
            <a:off x="1371600" y="1600200"/>
            <a:ext cx="6858000" cy="4525963"/>
          </a:xfrm>
        </p:spPr>
        <p:txBody>
          <a:bodyPr>
            <a:normAutofit lnSpcReduction="10000"/>
          </a:bodyPr>
          <a:lstStyle/>
          <a:p>
            <a:r>
              <a:rPr lang="en-US" b="1" dirty="0"/>
              <a:t>Successfully Changed Board Meeting schedule to quarterly </a:t>
            </a:r>
          </a:p>
          <a:p>
            <a:r>
              <a:rPr lang="en-US" b="1" dirty="0"/>
              <a:t>Replaced Monument signage</a:t>
            </a:r>
          </a:p>
          <a:p>
            <a:r>
              <a:rPr lang="en-US" b="1" dirty="0"/>
              <a:t>Good fiscal management kept dues at current level for the second year in a row</a:t>
            </a:r>
          </a:p>
          <a:p>
            <a:r>
              <a:rPr lang="en-US" b="1" dirty="0"/>
              <a:t>The Website continues to be dynamic, current and informative thanks to Webmaster Rick </a:t>
            </a:r>
            <a:r>
              <a:rPr lang="en-US" b="1" dirty="0" err="1"/>
              <a:t>Hellewell</a:t>
            </a:r>
            <a:endParaRPr lang="en-US" b="1" dirty="0"/>
          </a:p>
          <a:p>
            <a:pPr marL="0" indent="0">
              <a:buNone/>
            </a:pPr>
            <a:endParaRPr lang="en-US" b="1" dirty="0"/>
          </a:p>
          <a:p>
            <a:pPr marL="0" indent="0">
              <a:buNone/>
            </a:pPr>
            <a:endParaRPr lang="en-US" b="1" dirty="0"/>
          </a:p>
          <a:p>
            <a:endParaRPr lang="en-US" dirty="0"/>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tx2"/>
                </a:solidFill>
              </a:rPr>
              <a:t>Time to Vote!</a:t>
            </a:r>
          </a:p>
        </p:txBody>
      </p:sp>
      <p:sp>
        <p:nvSpPr>
          <p:cNvPr id="3" name="Content Placeholder 2"/>
          <p:cNvSpPr>
            <a:spLocks noGrp="1"/>
          </p:cNvSpPr>
          <p:nvPr>
            <p:ph idx="1"/>
          </p:nvPr>
        </p:nvSpPr>
        <p:spPr/>
        <p:txBody>
          <a:bodyPr/>
          <a:lstStyle/>
          <a:p>
            <a:r>
              <a:rPr lang="en-US" b="1" dirty="0"/>
              <a:t>Ballots have been distributed</a:t>
            </a:r>
          </a:p>
          <a:p>
            <a:r>
              <a:rPr lang="en-US" b="1" dirty="0">
                <a:solidFill>
                  <a:srgbClr val="FF0000"/>
                </a:solidFill>
              </a:rPr>
              <a:t>Please vote now</a:t>
            </a:r>
          </a:p>
          <a:p>
            <a:r>
              <a:rPr lang="en-US" b="1" dirty="0"/>
              <a:t>Someone will collect completed ballots</a:t>
            </a:r>
          </a:p>
          <a:p>
            <a:r>
              <a:rPr lang="en-US" b="1" dirty="0"/>
              <a:t>Results will be announced as soon as the count is completed</a:t>
            </a:r>
          </a:p>
          <a:p>
            <a:r>
              <a:rPr lang="en-US" b="1" dirty="0">
                <a:solidFill>
                  <a:srgbClr val="00B050"/>
                </a:solidFill>
              </a:rPr>
              <a:t>Following the announcement of the voting results we will adjourn the formal meeting and begin the party!</a:t>
            </a: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fontScale="90000"/>
          </a:bodyPr>
          <a:lstStyle/>
          <a:p>
            <a:r>
              <a:rPr lang="en-US" b="1" dirty="0">
                <a:solidFill>
                  <a:schemeClr val="tx2"/>
                </a:solidFill>
              </a:rPr>
              <a:t>Thank You, Neighbors!</a:t>
            </a:r>
            <a:br>
              <a:rPr lang="en-US" dirty="0">
                <a:solidFill>
                  <a:schemeClr val="tx2"/>
                </a:solidFill>
              </a:rPr>
            </a:br>
            <a:endParaRPr lang="en-US" dirty="0">
              <a:solidFill>
                <a:schemeClr val="tx2"/>
              </a:solidFill>
            </a:endParaRPr>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2057400"/>
            <a:ext cx="8229600" cy="2362200"/>
          </a:xfrm>
        </p:spPr>
      </p:pic>
      <p:sp>
        <p:nvSpPr>
          <p:cNvPr id="3" name="TextBox 2">
            <a:extLst>
              <a:ext uri="{FF2B5EF4-FFF2-40B4-BE49-F238E27FC236}">
                <a16:creationId xmlns:a16="http://schemas.microsoft.com/office/drawing/2014/main" id="{C7EE529E-5D07-4DFA-A268-E1D17E455955}"/>
              </a:ext>
            </a:extLst>
          </p:cNvPr>
          <p:cNvSpPr txBox="1"/>
          <p:nvPr/>
        </p:nvSpPr>
        <p:spPr>
          <a:xfrm>
            <a:off x="1447800" y="4953000"/>
            <a:ext cx="6011902" cy="646331"/>
          </a:xfrm>
          <a:prstGeom prst="rect">
            <a:avLst/>
          </a:prstGeom>
          <a:noFill/>
        </p:spPr>
        <p:txBody>
          <a:bodyPr wrap="none" rtlCol="0">
            <a:spAutoFit/>
          </a:bodyPr>
          <a:lstStyle/>
          <a:p>
            <a:r>
              <a:rPr lang="en-US" sz="3600" dirty="0"/>
              <a:t>Now, let’s get this party started</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DB7D3EB-1891-4038-BA2E-802336FDB8A2}"/>
              </a:ext>
            </a:extLst>
          </p:cNvPr>
          <p:cNvSpPr>
            <a:spLocks noGrp="1"/>
          </p:cNvSpPr>
          <p:nvPr>
            <p:ph type="title"/>
          </p:nvPr>
        </p:nvSpPr>
        <p:spPr/>
        <p:txBody>
          <a:bodyPr>
            <a:normAutofit fontScale="90000"/>
          </a:bodyPr>
          <a:lstStyle/>
          <a:p>
            <a:r>
              <a:rPr lang="en-US" b="1" dirty="0">
                <a:solidFill>
                  <a:schemeClr val="tx2"/>
                </a:solidFill>
              </a:rPr>
              <a:t>History: End-of-Year Fund Balances</a:t>
            </a:r>
            <a:endParaRPr lang="en-US" dirty="0">
              <a:solidFill>
                <a:schemeClr val="tx2"/>
              </a:solidFill>
            </a:endParaRPr>
          </a:p>
        </p:txBody>
      </p:sp>
      <p:graphicFrame>
        <p:nvGraphicFramePr>
          <p:cNvPr id="6" name="Content Placeholder 5">
            <a:extLst>
              <a:ext uri="{FF2B5EF4-FFF2-40B4-BE49-F238E27FC236}">
                <a16:creationId xmlns:a16="http://schemas.microsoft.com/office/drawing/2014/main" id="{8AE3DFC8-1973-4311-8D61-D5916CF5C8DA}"/>
              </a:ext>
            </a:extLst>
          </p:cNvPr>
          <p:cNvGraphicFramePr>
            <a:graphicFrameLocks noGrp="1"/>
          </p:cNvGraphicFramePr>
          <p:nvPr>
            <p:ph idx="1"/>
            <p:extLst>
              <p:ext uri="{D42A27DB-BD31-4B8C-83A1-F6EECF244321}">
                <p14:modId xmlns:p14="http://schemas.microsoft.com/office/powerpoint/2010/main" val="2123870454"/>
              </p:ext>
            </p:extLst>
          </p:nvPr>
        </p:nvGraphicFramePr>
        <p:xfrm>
          <a:off x="533400" y="1295400"/>
          <a:ext cx="8077200" cy="4648203"/>
        </p:xfrm>
        <a:graphic>
          <a:graphicData uri="http://schemas.openxmlformats.org/drawingml/2006/table">
            <a:tbl>
              <a:tblPr/>
              <a:tblGrid>
                <a:gridCol w="1480820">
                  <a:extLst>
                    <a:ext uri="{9D8B030D-6E8A-4147-A177-3AD203B41FA5}">
                      <a16:colId xmlns:a16="http://schemas.microsoft.com/office/drawing/2014/main" val="848291440"/>
                    </a:ext>
                  </a:extLst>
                </a:gridCol>
                <a:gridCol w="1480820">
                  <a:extLst>
                    <a:ext uri="{9D8B030D-6E8A-4147-A177-3AD203B41FA5}">
                      <a16:colId xmlns:a16="http://schemas.microsoft.com/office/drawing/2014/main" val="3844187813"/>
                    </a:ext>
                  </a:extLst>
                </a:gridCol>
                <a:gridCol w="1615440">
                  <a:extLst>
                    <a:ext uri="{9D8B030D-6E8A-4147-A177-3AD203B41FA5}">
                      <a16:colId xmlns:a16="http://schemas.microsoft.com/office/drawing/2014/main" val="3177462843"/>
                    </a:ext>
                  </a:extLst>
                </a:gridCol>
                <a:gridCol w="1884680">
                  <a:extLst>
                    <a:ext uri="{9D8B030D-6E8A-4147-A177-3AD203B41FA5}">
                      <a16:colId xmlns:a16="http://schemas.microsoft.com/office/drawing/2014/main" val="3466605764"/>
                    </a:ext>
                  </a:extLst>
                </a:gridCol>
                <a:gridCol w="1615440">
                  <a:extLst>
                    <a:ext uri="{9D8B030D-6E8A-4147-A177-3AD203B41FA5}">
                      <a16:colId xmlns:a16="http://schemas.microsoft.com/office/drawing/2014/main" val="3234519086"/>
                    </a:ext>
                  </a:extLst>
                </a:gridCol>
              </a:tblGrid>
              <a:tr h="516467">
                <a:tc>
                  <a:txBody>
                    <a:bodyPr/>
                    <a:lstStyle/>
                    <a:p>
                      <a:pPr algn="ctr" fontAlgn="b"/>
                      <a:r>
                        <a:rPr lang="en-US" sz="1200" b="1" i="0" u="none" strike="noStrike">
                          <a:solidFill>
                            <a:srgbClr val="000000"/>
                          </a:solidFill>
                          <a:effectLst/>
                          <a:latin typeface="Calibri" panose="020F0502020204030204" pitchFamily="34" charset="0"/>
                        </a:rPr>
                        <a:t>Fiscal Year</a:t>
                      </a:r>
                    </a:p>
                  </a:txBody>
                  <a:tcPr marL="9525" marR="9525" marT="9525" marB="0" anchor="b">
                    <a:lnL>
                      <a:noFill/>
                    </a:lnL>
                    <a:lnR>
                      <a:noFill/>
                    </a:lnR>
                    <a:lnT>
                      <a:noFill/>
                    </a:lnT>
                    <a:lnB>
                      <a:noFill/>
                    </a:lnB>
                  </a:tcPr>
                </a:tc>
                <a:tc>
                  <a:txBody>
                    <a:bodyPr/>
                    <a:lstStyle/>
                    <a:p>
                      <a:pPr algn="ctr" fontAlgn="b"/>
                      <a:r>
                        <a:rPr lang="en-US" sz="1200" b="1" i="0" u="none" strike="noStrike">
                          <a:solidFill>
                            <a:srgbClr val="000000"/>
                          </a:solidFill>
                          <a:effectLst/>
                          <a:latin typeface="Calibri" panose="020F0502020204030204" pitchFamily="34" charset="0"/>
                        </a:rPr>
                        <a:t>Type</a:t>
                      </a:r>
                    </a:p>
                  </a:txBody>
                  <a:tcPr marL="9525" marR="9525" marT="9525" marB="0" anchor="b">
                    <a:lnL>
                      <a:noFill/>
                    </a:lnL>
                    <a:lnR>
                      <a:noFill/>
                    </a:lnR>
                    <a:lnT>
                      <a:noFill/>
                    </a:lnT>
                    <a:lnB>
                      <a:noFill/>
                    </a:lnB>
                  </a:tcPr>
                </a:tc>
                <a:tc>
                  <a:txBody>
                    <a:bodyPr/>
                    <a:lstStyle/>
                    <a:p>
                      <a:pPr algn="ctr" fontAlgn="b"/>
                      <a:r>
                        <a:rPr lang="en-US" sz="1200" b="1" i="0" u="none" strike="noStrike">
                          <a:solidFill>
                            <a:srgbClr val="000000"/>
                          </a:solidFill>
                          <a:effectLst/>
                          <a:latin typeface="Calibri" panose="020F0502020204030204" pitchFamily="34" charset="0"/>
                        </a:rPr>
                        <a:t>Reserve</a:t>
                      </a:r>
                    </a:p>
                  </a:txBody>
                  <a:tcPr marL="9525" marR="9525" marT="9525" marB="0" anchor="b">
                    <a:lnL>
                      <a:noFill/>
                    </a:lnL>
                    <a:lnR>
                      <a:noFill/>
                    </a:lnR>
                    <a:lnT>
                      <a:noFill/>
                    </a:lnT>
                    <a:lnB>
                      <a:noFill/>
                    </a:lnB>
                  </a:tcPr>
                </a:tc>
                <a:tc>
                  <a:txBody>
                    <a:bodyPr/>
                    <a:lstStyle/>
                    <a:p>
                      <a:pPr algn="ctr" fontAlgn="b"/>
                      <a:r>
                        <a:rPr lang="en-US" sz="1200" b="1" i="0" u="none" strike="noStrike">
                          <a:solidFill>
                            <a:srgbClr val="000000"/>
                          </a:solidFill>
                          <a:effectLst/>
                          <a:latin typeface="Calibri" panose="020F0502020204030204" pitchFamily="34" charset="0"/>
                        </a:rPr>
                        <a:t>Uncommitted</a:t>
                      </a:r>
                    </a:p>
                  </a:txBody>
                  <a:tcPr marL="9525" marR="9525" marT="9525" marB="0" anchor="b">
                    <a:lnL>
                      <a:noFill/>
                    </a:lnL>
                    <a:lnR>
                      <a:noFill/>
                    </a:lnR>
                    <a:lnT>
                      <a:noFill/>
                    </a:lnT>
                    <a:lnB>
                      <a:noFill/>
                    </a:lnB>
                  </a:tcPr>
                </a:tc>
                <a:tc>
                  <a:txBody>
                    <a:bodyPr/>
                    <a:lstStyle/>
                    <a:p>
                      <a:pPr algn="ctr" fontAlgn="b"/>
                      <a:r>
                        <a:rPr lang="en-US" sz="1200" b="1" i="0" u="none" strike="noStrike">
                          <a:solidFill>
                            <a:srgbClr val="000000"/>
                          </a:solidFill>
                          <a:effectLst/>
                          <a:latin typeface="Calibri" panose="020F0502020204030204" pitchFamily="34" charset="0"/>
                        </a:rPr>
                        <a:t>Total</a:t>
                      </a:r>
                    </a:p>
                  </a:txBody>
                  <a:tcPr marL="9525" marR="9525" marT="9525" marB="0" anchor="b">
                    <a:lnL>
                      <a:noFill/>
                    </a:lnL>
                    <a:lnR>
                      <a:noFill/>
                    </a:lnR>
                    <a:lnT>
                      <a:noFill/>
                    </a:lnT>
                    <a:lnB>
                      <a:noFill/>
                    </a:lnB>
                  </a:tcPr>
                </a:tc>
                <a:extLst>
                  <a:ext uri="{0D108BD9-81ED-4DB2-BD59-A6C34878D82A}">
                    <a16:rowId xmlns:a16="http://schemas.microsoft.com/office/drawing/2014/main" val="4136025159"/>
                  </a:ext>
                </a:extLst>
              </a:tr>
              <a:tr h="516467">
                <a:tc>
                  <a:txBody>
                    <a:bodyPr/>
                    <a:lstStyle/>
                    <a:p>
                      <a:pPr algn="ctr" fontAlgn="b"/>
                      <a:r>
                        <a:rPr lang="en-US" sz="1200" b="0" i="0" u="none" strike="noStrike">
                          <a:solidFill>
                            <a:srgbClr val="000000"/>
                          </a:solidFill>
                          <a:effectLst/>
                          <a:latin typeface="Calibri" panose="020F0502020204030204" pitchFamily="34" charset="0"/>
                        </a:rPr>
                        <a:t>2011-12</a:t>
                      </a:r>
                    </a:p>
                  </a:txBody>
                  <a:tcPr marL="9525" marR="9525" marT="9525" marB="0" anchor="b">
                    <a:lnL>
                      <a:noFill/>
                    </a:lnL>
                    <a:lnR>
                      <a:noFill/>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Actual</a:t>
                      </a:r>
                    </a:p>
                  </a:txBody>
                  <a:tcPr marL="9525" marR="9525" marT="9525" marB="0" anchor="b">
                    <a:lnL>
                      <a:noFill/>
                    </a:lnL>
                    <a:lnR>
                      <a:noFill/>
                    </a:lnR>
                    <a:lnT>
                      <a:noFill/>
                    </a:lnT>
                    <a:lnB>
                      <a:noFill/>
                    </a:lnB>
                  </a:tcPr>
                </a:tc>
                <a:tc>
                  <a:txBody>
                    <a:bodyPr/>
                    <a:lstStyle/>
                    <a:p>
                      <a:pPr algn="r" fontAlgn="b"/>
                      <a:r>
                        <a:rPr lang="en-US" sz="1200" b="0" i="0" u="none" strike="noStrike">
                          <a:solidFill>
                            <a:srgbClr val="000000"/>
                          </a:solidFill>
                          <a:effectLst/>
                          <a:latin typeface="Calibri" panose="020F0502020204030204" pitchFamily="34" charset="0"/>
                        </a:rPr>
                        <a:t>$23,416</a:t>
                      </a:r>
                    </a:p>
                  </a:txBody>
                  <a:tcPr marL="9525" marR="9525" marT="9525" marB="0" anchor="b">
                    <a:lnL>
                      <a:noFill/>
                    </a:lnL>
                    <a:lnR>
                      <a:noFill/>
                    </a:lnR>
                    <a:lnT>
                      <a:noFill/>
                    </a:lnT>
                    <a:lnB>
                      <a:noFill/>
                    </a:lnB>
                  </a:tcPr>
                </a:tc>
                <a:tc>
                  <a:txBody>
                    <a:bodyPr/>
                    <a:lstStyle/>
                    <a:p>
                      <a:pPr algn="r" fontAlgn="b"/>
                      <a:r>
                        <a:rPr lang="en-US" sz="1200" b="0" i="0" u="none" strike="noStrike">
                          <a:solidFill>
                            <a:srgbClr val="000000"/>
                          </a:solidFill>
                          <a:effectLst/>
                          <a:latin typeface="Calibri" panose="020F0502020204030204" pitchFamily="34" charset="0"/>
                        </a:rPr>
                        <a:t>$32,789</a:t>
                      </a:r>
                    </a:p>
                  </a:txBody>
                  <a:tcPr marL="9525" marR="9525" marT="9525" marB="0" anchor="b">
                    <a:lnL>
                      <a:noFill/>
                    </a:lnL>
                    <a:lnR>
                      <a:noFill/>
                    </a:lnR>
                    <a:lnT>
                      <a:noFill/>
                    </a:lnT>
                    <a:lnB>
                      <a:noFill/>
                    </a:lnB>
                  </a:tcPr>
                </a:tc>
                <a:tc>
                  <a:txBody>
                    <a:bodyPr/>
                    <a:lstStyle/>
                    <a:p>
                      <a:pPr algn="r" fontAlgn="b"/>
                      <a:r>
                        <a:rPr lang="en-US" sz="1200" b="0" i="0" u="none" strike="noStrike">
                          <a:solidFill>
                            <a:srgbClr val="000000"/>
                          </a:solidFill>
                          <a:effectLst/>
                          <a:latin typeface="Calibri" panose="020F0502020204030204" pitchFamily="34" charset="0"/>
                        </a:rPr>
                        <a:t>$56,205</a:t>
                      </a:r>
                    </a:p>
                  </a:txBody>
                  <a:tcPr marL="9525" marR="9525" marT="9525" marB="0" anchor="b">
                    <a:lnL>
                      <a:noFill/>
                    </a:lnL>
                    <a:lnR>
                      <a:noFill/>
                    </a:lnR>
                    <a:lnT>
                      <a:noFill/>
                    </a:lnT>
                    <a:lnB>
                      <a:noFill/>
                    </a:lnB>
                  </a:tcPr>
                </a:tc>
                <a:extLst>
                  <a:ext uri="{0D108BD9-81ED-4DB2-BD59-A6C34878D82A}">
                    <a16:rowId xmlns:a16="http://schemas.microsoft.com/office/drawing/2014/main" val="2356329240"/>
                  </a:ext>
                </a:extLst>
              </a:tr>
              <a:tr h="516467">
                <a:tc>
                  <a:txBody>
                    <a:bodyPr/>
                    <a:lstStyle/>
                    <a:p>
                      <a:pPr algn="ctr" fontAlgn="b"/>
                      <a:r>
                        <a:rPr lang="en-US" sz="1200" b="0" i="0" u="none" strike="noStrike">
                          <a:solidFill>
                            <a:srgbClr val="000000"/>
                          </a:solidFill>
                          <a:effectLst/>
                          <a:latin typeface="Calibri" panose="020F0502020204030204" pitchFamily="34" charset="0"/>
                        </a:rPr>
                        <a:t>2012-13</a:t>
                      </a:r>
                    </a:p>
                  </a:txBody>
                  <a:tcPr marL="9525" marR="9525" marT="9525" marB="0" anchor="b">
                    <a:lnL>
                      <a:noFill/>
                    </a:lnL>
                    <a:lnR>
                      <a:noFill/>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Actual</a:t>
                      </a:r>
                    </a:p>
                  </a:txBody>
                  <a:tcPr marL="9525" marR="9525" marT="9525" marB="0" anchor="b">
                    <a:lnL>
                      <a:noFill/>
                    </a:lnL>
                    <a:lnR>
                      <a:noFill/>
                    </a:lnR>
                    <a:lnT>
                      <a:noFill/>
                    </a:lnT>
                    <a:lnB>
                      <a:noFill/>
                    </a:lnB>
                  </a:tcPr>
                </a:tc>
                <a:tc>
                  <a:txBody>
                    <a:bodyPr/>
                    <a:lstStyle/>
                    <a:p>
                      <a:pPr algn="r" fontAlgn="b"/>
                      <a:r>
                        <a:rPr lang="en-US" sz="1200" b="0" i="0" u="none" strike="noStrike">
                          <a:solidFill>
                            <a:srgbClr val="000000"/>
                          </a:solidFill>
                          <a:effectLst/>
                          <a:latin typeface="Calibri" panose="020F0502020204030204" pitchFamily="34" charset="0"/>
                        </a:rPr>
                        <a:t>$15,699</a:t>
                      </a:r>
                    </a:p>
                  </a:txBody>
                  <a:tcPr marL="9525" marR="9525" marT="9525" marB="0" anchor="b">
                    <a:lnL>
                      <a:noFill/>
                    </a:lnL>
                    <a:lnR>
                      <a:noFill/>
                    </a:lnR>
                    <a:lnT>
                      <a:noFill/>
                    </a:lnT>
                    <a:lnB>
                      <a:noFill/>
                    </a:lnB>
                  </a:tcPr>
                </a:tc>
                <a:tc>
                  <a:txBody>
                    <a:bodyPr/>
                    <a:lstStyle/>
                    <a:p>
                      <a:pPr algn="r" fontAlgn="b"/>
                      <a:r>
                        <a:rPr lang="en-US" sz="1200" b="0" i="0" u="none" strike="noStrike">
                          <a:solidFill>
                            <a:srgbClr val="000000"/>
                          </a:solidFill>
                          <a:effectLst/>
                          <a:latin typeface="Calibri" panose="020F0502020204030204" pitchFamily="34" charset="0"/>
                        </a:rPr>
                        <a:t>$18,921</a:t>
                      </a:r>
                    </a:p>
                  </a:txBody>
                  <a:tcPr marL="9525" marR="9525" marT="9525" marB="0" anchor="b">
                    <a:lnL>
                      <a:noFill/>
                    </a:lnL>
                    <a:lnR>
                      <a:noFill/>
                    </a:lnR>
                    <a:lnT>
                      <a:noFill/>
                    </a:lnT>
                    <a:lnB>
                      <a:noFill/>
                    </a:lnB>
                  </a:tcPr>
                </a:tc>
                <a:tc>
                  <a:txBody>
                    <a:bodyPr/>
                    <a:lstStyle/>
                    <a:p>
                      <a:pPr algn="r" fontAlgn="b"/>
                      <a:r>
                        <a:rPr lang="en-US" sz="1200" b="0" i="0" u="none" strike="noStrike">
                          <a:solidFill>
                            <a:srgbClr val="000000"/>
                          </a:solidFill>
                          <a:effectLst/>
                          <a:latin typeface="Calibri" panose="020F0502020204030204" pitchFamily="34" charset="0"/>
                        </a:rPr>
                        <a:t>$34,620</a:t>
                      </a:r>
                    </a:p>
                  </a:txBody>
                  <a:tcPr marL="9525" marR="9525" marT="9525" marB="0" anchor="b">
                    <a:lnL>
                      <a:noFill/>
                    </a:lnL>
                    <a:lnR>
                      <a:noFill/>
                    </a:lnR>
                    <a:lnT>
                      <a:noFill/>
                    </a:lnT>
                    <a:lnB>
                      <a:noFill/>
                    </a:lnB>
                  </a:tcPr>
                </a:tc>
                <a:extLst>
                  <a:ext uri="{0D108BD9-81ED-4DB2-BD59-A6C34878D82A}">
                    <a16:rowId xmlns:a16="http://schemas.microsoft.com/office/drawing/2014/main" val="2571704090"/>
                  </a:ext>
                </a:extLst>
              </a:tr>
              <a:tr h="516467">
                <a:tc>
                  <a:txBody>
                    <a:bodyPr/>
                    <a:lstStyle/>
                    <a:p>
                      <a:pPr algn="ctr" fontAlgn="b"/>
                      <a:r>
                        <a:rPr lang="en-US" sz="1200" b="0" i="0" u="none" strike="noStrike" dirty="0">
                          <a:solidFill>
                            <a:srgbClr val="000000"/>
                          </a:solidFill>
                          <a:effectLst/>
                          <a:latin typeface="Calibri" panose="020F0502020204030204" pitchFamily="34" charset="0"/>
                        </a:rPr>
                        <a:t>2013-14</a:t>
                      </a:r>
                    </a:p>
                  </a:txBody>
                  <a:tcPr marL="9525" marR="9525" marT="9525" marB="0" anchor="b">
                    <a:lnL>
                      <a:noFill/>
                    </a:lnL>
                    <a:lnR>
                      <a:noFill/>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Actual</a:t>
                      </a:r>
                    </a:p>
                  </a:txBody>
                  <a:tcPr marL="9525" marR="9525" marT="9525" marB="0" anchor="b">
                    <a:lnL>
                      <a:noFill/>
                    </a:lnL>
                    <a:lnR>
                      <a:noFill/>
                    </a:lnR>
                    <a:lnT>
                      <a:noFill/>
                    </a:lnT>
                    <a:lnB>
                      <a:noFill/>
                    </a:lnB>
                  </a:tcPr>
                </a:tc>
                <a:tc>
                  <a:txBody>
                    <a:bodyPr/>
                    <a:lstStyle/>
                    <a:p>
                      <a:pPr algn="r" fontAlgn="b"/>
                      <a:r>
                        <a:rPr lang="en-US" sz="1200" b="0" i="0" u="none" strike="noStrike">
                          <a:solidFill>
                            <a:srgbClr val="000000"/>
                          </a:solidFill>
                          <a:effectLst/>
                          <a:latin typeface="Calibri" panose="020F0502020204030204" pitchFamily="34" charset="0"/>
                        </a:rPr>
                        <a:t>$18,180</a:t>
                      </a:r>
                    </a:p>
                  </a:txBody>
                  <a:tcPr marL="9525" marR="9525" marT="9525" marB="0" anchor="b">
                    <a:lnL>
                      <a:noFill/>
                    </a:lnL>
                    <a:lnR>
                      <a:noFill/>
                    </a:lnR>
                    <a:lnT>
                      <a:noFill/>
                    </a:lnT>
                    <a:lnB>
                      <a:noFill/>
                    </a:lnB>
                  </a:tcPr>
                </a:tc>
                <a:tc>
                  <a:txBody>
                    <a:bodyPr/>
                    <a:lstStyle/>
                    <a:p>
                      <a:pPr algn="r" fontAlgn="b"/>
                      <a:r>
                        <a:rPr lang="en-US" sz="1200" b="0" i="0" u="none" strike="noStrike">
                          <a:solidFill>
                            <a:srgbClr val="000000"/>
                          </a:solidFill>
                          <a:effectLst/>
                          <a:latin typeface="Calibri" panose="020F0502020204030204" pitchFamily="34" charset="0"/>
                        </a:rPr>
                        <a:t>$16,810</a:t>
                      </a:r>
                    </a:p>
                  </a:txBody>
                  <a:tcPr marL="9525" marR="9525" marT="9525" marB="0" anchor="b">
                    <a:lnL>
                      <a:noFill/>
                    </a:lnL>
                    <a:lnR>
                      <a:noFill/>
                    </a:lnR>
                    <a:lnT>
                      <a:noFill/>
                    </a:lnT>
                    <a:lnB>
                      <a:noFill/>
                    </a:lnB>
                  </a:tcPr>
                </a:tc>
                <a:tc>
                  <a:txBody>
                    <a:bodyPr/>
                    <a:lstStyle/>
                    <a:p>
                      <a:pPr algn="r" fontAlgn="b"/>
                      <a:r>
                        <a:rPr lang="en-US" sz="1200" b="0" i="0" u="none" strike="noStrike">
                          <a:solidFill>
                            <a:srgbClr val="000000"/>
                          </a:solidFill>
                          <a:effectLst/>
                          <a:latin typeface="Calibri" panose="020F0502020204030204" pitchFamily="34" charset="0"/>
                        </a:rPr>
                        <a:t>$34,990</a:t>
                      </a:r>
                    </a:p>
                  </a:txBody>
                  <a:tcPr marL="9525" marR="9525" marT="9525" marB="0" anchor="b">
                    <a:lnL>
                      <a:noFill/>
                    </a:lnL>
                    <a:lnR>
                      <a:noFill/>
                    </a:lnR>
                    <a:lnT>
                      <a:noFill/>
                    </a:lnT>
                    <a:lnB>
                      <a:noFill/>
                    </a:lnB>
                  </a:tcPr>
                </a:tc>
                <a:extLst>
                  <a:ext uri="{0D108BD9-81ED-4DB2-BD59-A6C34878D82A}">
                    <a16:rowId xmlns:a16="http://schemas.microsoft.com/office/drawing/2014/main" val="1955699211"/>
                  </a:ext>
                </a:extLst>
              </a:tr>
              <a:tr h="516467">
                <a:tc>
                  <a:txBody>
                    <a:bodyPr/>
                    <a:lstStyle/>
                    <a:p>
                      <a:pPr algn="ctr" fontAlgn="b"/>
                      <a:r>
                        <a:rPr lang="en-US" sz="1200" b="0" i="0" u="none" strike="noStrike">
                          <a:solidFill>
                            <a:srgbClr val="000000"/>
                          </a:solidFill>
                          <a:effectLst/>
                          <a:latin typeface="Calibri" panose="020F0502020204030204" pitchFamily="34" charset="0"/>
                        </a:rPr>
                        <a:t>2014-15</a:t>
                      </a:r>
                    </a:p>
                  </a:txBody>
                  <a:tcPr marL="9525" marR="9525" marT="9525" marB="0" anchor="b">
                    <a:lnL>
                      <a:noFill/>
                    </a:lnL>
                    <a:lnR>
                      <a:noFill/>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Actual</a:t>
                      </a:r>
                    </a:p>
                  </a:txBody>
                  <a:tcPr marL="9525" marR="9525" marT="9525" marB="0" anchor="b">
                    <a:lnL>
                      <a:noFill/>
                    </a:lnL>
                    <a:lnR>
                      <a:noFill/>
                    </a:lnR>
                    <a:lnT>
                      <a:noFill/>
                    </a:lnT>
                    <a:lnB>
                      <a:noFill/>
                    </a:lnB>
                  </a:tcPr>
                </a:tc>
                <a:tc>
                  <a:txBody>
                    <a:bodyPr/>
                    <a:lstStyle/>
                    <a:p>
                      <a:pPr algn="r" fontAlgn="b"/>
                      <a:r>
                        <a:rPr lang="en-US" sz="1200" b="0" i="0" u="none" strike="noStrike">
                          <a:solidFill>
                            <a:srgbClr val="000000"/>
                          </a:solidFill>
                          <a:effectLst/>
                          <a:latin typeface="Calibri" panose="020F0502020204030204" pitchFamily="34" charset="0"/>
                        </a:rPr>
                        <a:t>$21,597</a:t>
                      </a:r>
                    </a:p>
                  </a:txBody>
                  <a:tcPr marL="9525" marR="9525" marT="9525" marB="0" anchor="b">
                    <a:lnL>
                      <a:noFill/>
                    </a:lnL>
                    <a:lnR>
                      <a:noFill/>
                    </a:lnR>
                    <a:lnT>
                      <a:noFill/>
                    </a:lnT>
                    <a:lnB>
                      <a:noFill/>
                    </a:lnB>
                  </a:tcPr>
                </a:tc>
                <a:tc>
                  <a:txBody>
                    <a:bodyPr/>
                    <a:lstStyle/>
                    <a:p>
                      <a:pPr algn="r" fontAlgn="b"/>
                      <a:r>
                        <a:rPr lang="en-US" sz="1200" b="0" i="0" u="none" strike="noStrike">
                          <a:solidFill>
                            <a:srgbClr val="000000"/>
                          </a:solidFill>
                          <a:effectLst/>
                          <a:latin typeface="Calibri" panose="020F0502020204030204" pitchFamily="34" charset="0"/>
                        </a:rPr>
                        <a:t>$22,054</a:t>
                      </a:r>
                    </a:p>
                  </a:txBody>
                  <a:tcPr marL="9525" marR="9525" marT="9525" marB="0" anchor="b">
                    <a:lnL>
                      <a:noFill/>
                    </a:lnL>
                    <a:lnR>
                      <a:noFill/>
                    </a:lnR>
                    <a:lnT>
                      <a:noFill/>
                    </a:lnT>
                    <a:lnB>
                      <a:noFill/>
                    </a:lnB>
                  </a:tcPr>
                </a:tc>
                <a:tc>
                  <a:txBody>
                    <a:bodyPr/>
                    <a:lstStyle/>
                    <a:p>
                      <a:pPr algn="r" fontAlgn="b"/>
                      <a:r>
                        <a:rPr lang="en-US" sz="1200" b="0" i="0" u="none" strike="noStrike">
                          <a:solidFill>
                            <a:srgbClr val="000000"/>
                          </a:solidFill>
                          <a:effectLst/>
                          <a:latin typeface="Calibri" panose="020F0502020204030204" pitchFamily="34" charset="0"/>
                        </a:rPr>
                        <a:t>$43,652</a:t>
                      </a:r>
                    </a:p>
                  </a:txBody>
                  <a:tcPr marL="9525" marR="9525" marT="9525" marB="0" anchor="b">
                    <a:lnL>
                      <a:noFill/>
                    </a:lnL>
                    <a:lnR>
                      <a:noFill/>
                    </a:lnR>
                    <a:lnT>
                      <a:noFill/>
                    </a:lnT>
                    <a:lnB>
                      <a:noFill/>
                    </a:lnB>
                  </a:tcPr>
                </a:tc>
                <a:extLst>
                  <a:ext uri="{0D108BD9-81ED-4DB2-BD59-A6C34878D82A}">
                    <a16:rowId xmlns:a16="http://schemas.microsoft.com/office/drawing/2014/main" val="1954380458"/>
                  </a:ext>
                </a:extLst>
              </a:tr>
              <a:tr h="516467">
                <a:tc>
                  <a:txBody>
                    <a:bodyPr/>
                    <a:lstStyle/>
                    <a:p>
                      <a:pPr algn="ctr" fontAlgn="b"/>
                      <a:r>
                        <a:rPr lang="en-US" sz="1200" b="0" i="0" u="none" strike="noStrike">
                          <a:solidFill>
                            <a:srgbClr val="000000"/>
                          </a:solidFill>
                          <a:effectLst/>
                          <a:latin typeface="Calibri" panose="020F0502020204030204" pitchFamily="34" charset="0"/>
                        </a:rPr>
                        <a:t>2015-16</a:t>
                      </a:r>
                    </a:p>
                  </a:txBody>
                  <a:tcPr marL="9525" marR="9525" marT="9525" marB="0" anchor="b">
                    <a:lnL>
                      <a:noFill/>
                    </a:lnL>
                    <a:lnR>
                      <a:noFill/>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Actual</a:t>
                      </a:r>
                    </a:p>
                  </a:txBody>
                  <a:tcPr marL="9525" marR="9525" marT="9525" marB="0" anchor="b">
                    <a:lnL>
                      <a:noFill/>
                    </a:lnL>
                    <a:lnR>
                      <a:noFill/>
                    </a:lnR>
                    <a:lnT>
                      <a:noFill/>
                    </a:lnT>
                    <a:lnB>
                      <a:noFill/>
                    </a:lnB>
                  </a:tcPr>
                </a:tc>
                <a:tc>
                  <a:txBody>
                    <a:bodyPr/>
                    <a:lstStyle/>
                    <a:p>
                      <a:pPr algn="r" fontAlgn="b"/>
                      <a:r>
                        <a:rPr lang="en-US" sz="1200" b="0" i="0" u="none" strike="noStrike">
                          <a:solidFill>
                            <a:srgbClr val="000000"/>
                          </a:solidFill>
                          <a:effectLst/>
                          <a:latin typeface="Calibri" panose="020F0502020204030204" pitchFamily="34" charset="0"/>
                        </a:rPr>
                        <a:t>$32,247</a:t>
                      </a:r>
                    </a:p>
                  </a:txBody>
                  <a:tcPr marL="9525" marR="9525" marT="9525" marB="0" anchor="b">
                    <a:lnL>
                      <a:noFill/>
                    </a:lnL>
                    <a:lnR>
                      <a:noFill/>
                    </a:lnR>
                    <a:lnT>
                      <a:noFill/>
                    </a:lnT>
                    <a:lnB>
                      <a:noFill/>
                    </a:lnB>
                  </a:tcPr>
                </a:tc>
                <a:tc>
                  <a:txBody>
                    <a:bodyPr/>
                    <a:lstStyle/>
                    <a:p>
                      <a:pPr algn="r" fontAlgn="b"/>
                      <a:r>
                        <a:rPr lang="en-US" sz="1200" b="0" i="0" u="none" strike="noStrike">
                          <a:solidFill>
                            <a:srgbClr val="000000"/>
                          </a:solidFill>
                          <a:effectLst/>
                          <a:latin typeface="Calibri" panose="020F0502020204030204" pitchFamily="34" charset="0"/>
                        </a:rPr>
                        <a:t>$20,259</a:t>
                      </a:r>
                    </a:p>
                  </a:txBody>
                  <a:tcPr marL="9525" marR="9525" marT="9525" marB="0" anchor="b">
                    <a:lnL>
                      <a:noFill/>
                    </a:lnL>
                    <a:lnR>
                      <a:noFill/>
                    </a:lnR>
                    <a:lnT>
                      <a:noFill/>
                    </a:lnT>
                    <a:lnB>
                      <a:noFill/>
                    </a:lnB>
                  </a:tcPr>
                </a:tc>
                <a:tc>
                  <a:txBody>
                    <a:bodyPr/>
                    <a:lstStyle/>
                    <a:p>
                      <a:pPr algn="r" fontAlgn="b"/>
                      <a:r>
                        <a:rPr lang="en-US" sz="1200" b="0" i="0" u="none" strike="noStrike">
                          <a:solidFill>
                            <a:srgbClr val="000000"/>
                          </a:solidFill>
                          <a:effectLst/>
                          <a:latin typeface="Calibri" panose="020F0502020204030204" pitchFamily="34" charset="0"/>
                        </a:rPr>
                        <a:t>$52,505</a:t>
                      </a:r>
                    </a:p>
                  </a:txBody>
                  <a:tcPr marL="9525" marR="9525" marT="9525" marB="0" anchor="b">
                    <a:lnL>
                      <a:noFill/>
                    </a:lnL>
                    <a:lnR>
                      <a:noFill/>
                    </a:lnR>
                    <a:lnT>
                      <a:noFill/>
                    </a:lnT>
                    <a:lnB>
                      <a:noFill/>
                    </a:lnB>
                  </a:tcPr>
                </a:tc>
                <a:extLst>
                  <a:ext uri="{0D108BD9-81ED-4DB2-BD59-A6C34878D82A}">
                    <a16:rowId xmlns:a16="http://schemas.microsoft.com/office/drawing/2014/main" val="952799847"/>
                  </a:ext>
                </a:extLst>
              </a:tr>
              <a:tr h="516467">
                <a:tc>
                  <a:txBody>
                    <a:bodyPr/>
                    <a:lstStyle/>
                    <a:p>
                      <a:pPr algn="ctr" fontAlgn="b"/>
                      <a:r>
                        <a:rPr lang="en-US" sz="1200" b="0" i="0" u="none" strike="noStrike">
                          <a:solidFill>
                            <a:srgbClr val="000000"/>
                          </a:solidFill>
                          <a:effectLst/>
                          <a:latin typeface="Calibri" panose="020F0502020204030204" pitchFamily="34" charset="0"/>
                        </a:rPr>
                        <a:t>2016-17</a:t>
                      </a:r>
                    </a:p>
                  </a:txBody>
                  <a:tcPr marL="9525" marR="9525" marT="9525" marB="0" anchor="b">
                    <a:lnL>
                      <a:noFill/>
                    </a:lnL>
                    <a:lnR>
                      <a:noFill/>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Actual</a:t>
                      </a:r>
                    </a:p>
                  </a:txBody>
                  <a:tcPr marL="9525" marR="9525" marT="9525" marB="0" anchor="b">
                    <a:lnL>
                      <a:noFill/>
                    </a:lnL>
                    <a:lnR>
                      <a:noFill/>
                    </a:lnR>
                    <a:lnT>
                      <a:noFill/>
                    </a:lnT>
                    <a:lnB>
                      <a:noFill/>
                    </a:lnB>
                  </a:tcPr>
                </a:tc>
                <a:tc>
                  <a:txBody>
                    <a:bodyPr/>
                    <a:lstStyle/>
                    <a:p>
                      <a:pPr algn="r" fontAlgn="b"/>
                      <a:r>
                        <a:rPr lang="en-US" sz="1200" b="0" i="0" u="none" strike="noStrike">
                          <a:solidFill>
                            <a:srgbClr val="000000"/>
                          </a:solidFill>
                          <a:effectLst/>
                          <a:latin typeface="Calibri" panose="020F0502020204030204" pitchFamily="34" charset="0"/>
                        </a:rPr>
                        <a:t>$36,213</a:t>
                      </a:r>
                    </a:p>
                  </a:txBody>
                  <a:tcPr marL="9525" marR="9525" marT="9525" marB="0" anchor="b">
                    <a:lnL>
                      <a:noFill/>
                    </a:lnL>
                    <a:lnR>
                      <a:noFill/>
                    </a:lnR>
                    <a:lnT>
                      <a:noFill/>
                    </a:lnT>
                    <a:lnB>
                      <a:noFill/>
                    </a:lnB>
                  </a:tcPr>
                </a:tc>
                <a:tc>
                  <a:txBody>
                    <a:bodyPr/>
                    <a:lstStyle/>
                    <a:p>
                      <a:pPr algn="r" fontAlgn="b"/>
                      <a:r>
                        <a:rPr lang="en-US" sz="1200" b="0" i="0" u="none" strike="noStrike">
                          <a:solidFill>
                            <a:srgbClr val="000000"/>
                          </a:solidFill>
                          <a:effectLst/>
                          <a:latin typeface="Calibri" panose="020F0502020204030204" pitchFamily="34" charset="0"/>
                        </a:rPr>
                        <a:t>$23,763</a:t>
                      </a:r>
                    </a:p>
                  </a:txBody>
                  <a:tcPr marL="9525" marR="9525" marT="9525" marB="0" anchor="b">
                    <a:lnL>
                      <a:noFill/>
                    </a:lnL>
                    <a:lnR>
                      <a:noFill/>
                    </a:lnR>
                    <a:lnT>
                      <a:noFill/>
                    </a:lnT>
                    <a:lnB>
                      <a:noFill/>
                    </a:lnB>
                  </a:tcPr>
                </a:tc>
                <a:tc>
                  <a:txBody>
                    <a:bodyPr/>
                    <a:lstStyle/>
                    <a:p>
                      <a:pPr algn="r" fontAlgn="b"/>
                      <a:r>
                        <a:rPr lang="en-US" sz="1200" b="0" i="0" u="none" strike="noStrike">
                          <a:solidFill>
                            <a:srgbClr val="000000"/>
                          </a:solidFill>
                          <a:effectLst/>
                          <a:latin typeface="Calibri" panose="020F0502020204030204" pitchFamily="34" charset="0"/>
                        </a:rPr>
                        <a:t>$59,976</a:t>
                      </a:r>
                    </a:p>
                  </a:txBody>
                  <a:tcPr marL="9525" marR="9525" marT="9525" marB="0" anchor="b">
                    <a:lnL>
                      <a:noFill/>
                    </a:lnL>
                    <a:lnR>
                      <a:noFill/>
                    </a:lnR>
                    <a:lnT>
                      <a:noFill/>
                    </a:lnT>
                    <a:lnB>
                      <a:noFill/>
                    </a:lnB>
                  </a:tcPr>
                </a:tc>
                <a:extLst>
                  <a:ext uri="{0D108BD9-81ED-4DB2-BD59-A6C34878D82A}">
                    <a16:rowId xmlns:a16="http://schemas.microsoft.com/office/drawing/2014/main" val="3485105599"/>
                  </a:ext>
                </a:extLst>
              </a:tr>
              <a:tr h="516467">
                <a:tc>
                  <a:txBody>
                    <a:bodyPr/>
                    <a:lstStyle/>
                    <a:p>
                      <a:pPr algn="ctr" fontAlgn="b"/>
                      <a:r>
                        <a:rPr lang="en-US" sz="1200" b="0" i="0" u="none" strike="noStrike">
                          <a:solidFill>
                            <a:srgbClr val="000000"/>
                          </a:solidFill>
                          <a:effectLst/>
                          <a:latin typeface="Calibri" panose="020F0502020204030204" pitchFamily="34" charset="0"/>
                        </a:rPr>
                        <a:t>2017-18</a:t>
                      </a:r>
                    </a:p>
                  </a:txBody>
                  <a:tcPr marL="9525" marR="9525" marT="9525" marB="0" anchor="b">
                    <a:lnL>
                      <a:noFill/>
                    </a:lnL>
                    <a:lnR>
                      <a:noFill/>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Actual</a:t>
                      </a:r>
                    </a:p>
                  </a:txBody>
                  <a:tcPr marL="9525" marR="9525" marT="9525" marB="0" anchor="b">
                    <a:lnL>
                      <a:noFill/>
                    </a:lnL>
                    <a:lnR>
                      <a:noFill/>
                    </a:lnR>
                    <a:lnT>
                      <a:noFill/>
                    </a:lnT>
                    <a:lnB>
                      <a:noFill/>
                    </a:lnB>
                  </a:tcPr>
                </a:tc>
                <a:tc>
                  <a:txBody>
                    <a:bodyPr/>
                    <a:lstStyle/>
                    <a:p>
                      <a:pPr algn="r" fontAlgn="b"/>
                      <a:r>
                        <a:rPr lang="en-US" sz="1200" b="0" i="0" u="none" strike="noStrike">
                          <a:solidFill>
                            <a:srgbClr val="000000"/>
                          </a:solidFill>
                          <a:effectLst/>
                          <a:latin typeface="Calibri" panose="020F0502020204030204" pitchFamily="34" charset="0"/>
                        </a:rPr>
                        <a:t>$40,541</a:t>
                      </a:r>
                    </a:p>
                  </a:txBody>
                  <a:tcPr marL="9525" marR="9525" marT="9525" marB="0" anchor="b">
                    <a:lnL>
                      <a:noFill/>
                    </a:lnL>
                    <a:lnR>
                      <a:noFill/>
                    </a:lnR>
                    <a:lnT>
                      <a:noFill/>
                    </a:lnT>
                    <a:lnB>
                      <a:noFill/>
                    </a:lnB>
                  </a:tcPr>
                </a:tc>
                <a:tc>
                  <a:txBody>
                    <a:bodyPr/>
                    <a:lstStyle/>
                    <a:p>
                      <a:pPr algn="r" fontAlgn="b"/>
                      <a:r>
                        <a:rPr lang="en-US" sz="1200" b="0" i="0" u="none" strike="noStrike">
                          <a:solidFill>
                            <a:srgbClr val="000000"/>
                          </a:solidFill>
                          <a:effectLst/>
                          <a:latin typeface="Calibri" panose="020F0502020204030204" pitchFamily="34" charset="0"/>
                        </a:rPr>
                        <a:t>$26,078</a:t>
                      </a:r>
                    </a:p>
                  </a:txBody>
                  <a:tcPr marL="9525" marR="9525" marT="9525" marB="0" anchor="b">
                    <a:lnL>
                      <a:noFill/>
                    </a:lnL>
                    <a:lnR>
                      <a:noFill/>
                    </a:lnR>
                    <a:lnT>
                      <a:noFill/>
                    </a:lnT>
                    <a:lnB>
                      <a:noFill/>
                    </a:lnB>
                  </a:tcPr>
                </a:tc>
                <a:tc>
                  <a:txBody>
                    <a:bodyPr/>
                    <a:lstStyle/>
                    <a:p>
                      <a:pPr algn="r" fontAlgn="b"/>
                      <a:r>
                        <a:rPr lang="en-US" sz="1200" b="0" i="0" u="none" strike="noStrike">
                          <a:solidFill>
                            <a:srgbClr val="000000"/>
                          </a:solidFill>
                          <a:effectLst/>
                          <a:latin typeface="Calibri" panose="020F0502020204030204" pitchFamily="34" charset="0"/>
                        </a:rPr>
                        <a:t>$66,619</a:t>
                      </a:r>
                    </a:p>
                  </a:txBody>
                  <a:tcPr marL="9525" marR="9525" marT="9525" marB="0" anchor="b">
                    <a:lnL>
                      <a:noFill/>
                    </a:lnL>
                    <a:lnR>
                      <a:noFill/>
                    </a:lnR>
                    <a:lnT>
                      <a:noFill/>
                    </a:lnT>
                    <a:lnB>
                      <a:noFill/>
                    </a:lnB>
                  </a:tcPr>
                </a:tc>
                <a:extLst>
                  <a:ext uri="{0D108BD9-81ED-4DB2-BD59-A6C34878D82A}">
                    <a16:rowId xmlns:a16="http://schemas.microsoft.com/office/drawing/2014/main" val="2930053927"/>
                  </a:ext>
                </a:extLst>
              </a:tr>
              <a:tr h="516467">
                <a:tc>
                  <a:txBody>
                    <a:bodyPr/>
                    <a:lstStyle/>
                    <a:p>
                      <a:pPr algn="ctr" fontAlgn="b"/>
                      <a:r>
                        <a:rPr lang="en-US" sz="1200" b="0" i="0" u="none" strike="noStrike">
                          <a:solidFill>
                            <a:srgbClr val="000000"/>
                          </a:solidFill>
                          <a:effectLst/>
                          <a:latin typeface="Calibri" panose="020F0502020204030204" pitchFamily="34" charset="0"/>
                        </a:rPr>
                        <a:t>2018-19</a:t>
                      </a:r>
                    </a:p>
                  </a:txBody>
                  <a:tcPr marL="9525" marR="9525" marT="9525" marB="0" anchor="b">
                    <a:lnL>
                      <a:noFill/>
                    </a:lnL>
                    <a:lnR>
                      <a:noFill/>
                    </a:lnR>
                    <a:lnT>
                      <a:noFill/>
                    </a:lnT>
                    <a:lnB>
                      <a:noFill/>
                    </a:lnB>
                  </a:tcPr>
                </a:tc>
                <a:tc>
                  <a:txBody>
                    <a:bodyPr/>
                    <a:lstStyle/>
                    <a:p>
                      <a:pPr algn="ctr" fontAlgn="b"/>
                      <a:r>
                        <a:rPr lang="en-US" sz="1200" b="0" i="0" u="none" strike="noStrike">
                          <a:solidFill>
                            <a:srgbClr val="000000"/>
                          </a:solidFill>
                          <a:effectLst/>
                          <a:latin typeface="Calibri" panose="020F0502020204030204" pitchFamily="34" charset="0"/>
                        </a:rPr>
                        <a:t>Projected</a:t>
                      </a:r>
                    </a:p>
                  </a:txBody>
                  <a:tcPr marL="9525" marR="9525" marT="9525" marB="0" anchor="b">
                    <a:lnL>
                      <a:noFill/>
                    </a:lnL>
                    <a:lnR>
                      <a:noFill/>
                    </a:lnR>
                    <a:lnT>
                      <a:noFill/>
                    </a:lnT>
                    <a:lnB>
                      <a:noFill/>
                    </a:lnB>
                  </a:tcPr>
                </a:tc>
                <a:tc>
                  <a:txBody>
                    <a:bodyPr/>
                    <a:lstStyle/>
                    <a:p>
                      <a:pPr algn="r" fontAlgn="b"/>
                      <a:r>
                        <a:rPr lang="en-US" sz="1200" b="0" i="0" u="none" strike="noStrike">
                          <a:solidFill>
                            <a:srgbClr val="000000"/>
                          </a:solidFill>
                          <a:effectLst/>
                          <a:latin typeface="Calibri" panose="020F0502020204030204" pitchFamily="34" charset="0"/>
                        </a:rPr>
                        <a:t>$43,404</a:t>
                      </a:r>
                    </a:p>
                  </a:txBody>
                  <a:tcPr marL="9525" marR="9525" marT="9525" marB="0" anchor="b">
                    <a:lnL>
                      <a:noFill/>
                    </a:lnL>
                    <a:lnR>
                      <a:noFill/>
                    </a:lnR>
                    <a:lnT>
                      <a:noFill/>
                    </a:lnT>
                    <a:lnB>
                      <a:noFill/>
                    </a:lnB>
                  </a:tcPr>
                </a:tc>
                <a:tc>
                  <a:txBody>
                    <a:bodyPr/>
                    <a:lstStyle/>
                    <a:p>
                      <a:pPr algn="r" fontAlgn="b"/>
                      <a:r>
                        <a:rPr lang="en-US" sz="1200" b="0" i="0" u="none" strike="noStrike">
                          <a:solidFill>
                            <a:srgbClr val="000000"/>
                          </a:solidFill>
                          <a:effectLst/>
                          <a:latin typeface="Calibri" panose="020F0502020204030204" pitchFamily="34" charset="0"/>
                        </a:rPr>
                        <a:t>$18,822</a:t>
                      </a:r>
                    </a:p>
                  </a:txBody>
                  <a:tcPr marL="9525" marR="9525" marT="9525" marB="0" anchor="b">
                    <a:lnL>
                      <a:noFill/>
                    </a:lnL>
                    <a:lnR>
                      <a:noFill/>
                    </a:lnR>
                    <a:lnT>
                      <a:noFill/>
                    </a:lnT>
                    <a:lnB>
                      <a:noFill/>
                    </a:lnB>
                  </a:tcPr>
                </a:tc>
                <a:tc>
                  <a:txBody>
                    <a:bodyPr/>
                    <a:lstStyle/>
                    <a:p>
                      <a:pPr algn="r" fontAlgn="b"/>
                      <a:r>
                        <a:rPr lang="en-US" sz="1200" b="0" i="0" u="none" strike="noStrike" dirty="0">
                          <a:solidFill>
                            <a:srgbClr val="000000"/>
                          </a:solidFill>
                          <a:effectLst/>
                          <a:latin typeface="Calibri" panose="020F0502020204030204" pitchFamily="34" charset="0"/>
                        </a:rPr>
                        <a:t>$62,226</a:t>
                      </a:r>
                    </a:p>
                  </a:txBody>
                  <a:tcPr marL="9525" marR="9525" marT="9525" marB="0" anchor="b">
                    <a:lnL>
                      <a:noFill/>
                    </a:lnL>
                    <a:lnR>
                      <a:noFill/>
                    </a:lnR>
                    <a:lnT>
                      <a:noFill/>
                    </a:lnT>
                    <a:lnB>
                      <a:noFill/>
                    </a:lnB>
                  </a:tcPr>
                </a:tc>
                <a:extLst>
                  <a:ext uri="{0D108BD9-81ED-4DB2-BD59-A6C34878D82A}">
                    <a16:rowId xmlns:a16="http://schemas.microsoft.com/office/drawing/2014/main" val="1998688929"/>
                  </a:ext>
                </a:extLst>
              </a:tr>
            </a:tbl>
          </a:graphicData>
        </a:graphic>
      </p:graphicFrame>
    </p:spTree>
    <p:extLst>
      <p:ext uri="{BB962C8B-B14F-4D97-AF65-F5344CB8AC3E}">
        <p14:creationId xmlns:p14="http://schemas.microsoft.com/office/powerpoint/2010/main" val="192179449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236681C-5AEA-49B5-B00C-F5F8B2241E5E}"/>
              </a:ext>
            </a:extLst>
          </p:cNvPr>
          <p:cNvSpPr>
            <a:spLocks noGrp="1"/>
          </p:cNvSpPr>
          <p:nvPr>
            <p:ph type="title"/>
          </p:nvPr>
        </p:nvSpPr>
        <p:spPr/>
        <p:txBody>
          <a:bodyPr>
            <a:normAutofit fontScale="90000"/>
          </a:bodyPr>
          <a:lstStyle/>
          <a:p>
            <a:r>
              <a:rPr lang="en-US" b="1" dirty="0">
                <a:solidFill>
                  <a:schemeClr val="tx2"/>
                </a:solidFill>
              </a:rPr>
              <a:t>History: End-of-Year Fund Balances</a:t>
            </a:r>
            <a:endParaRPr lang="en-US" dirty="0">
              <a:solidFill>
                <a:schemeClr val="tx2"/>
              </a:solidFill>
            </a:endParaRPr>
          </a:p>
        </p:txBody>
      </p:sp>
      <p:sp>
        <p:nvSpPr>
          <p:cNvPr id="3" name="Content Placeholder 2">
            <a:extLst>
              <a:ext uri="{FF2B5EF4-FFF2-40B4-BE49-F238E27FC236}">
                <a16:creationId xmlns:a16="http://schemas.microsoft.com/office/drawing/2014/main" id="{30ACFBC3-0341-4001-986E-F87419747C42}"/>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A20980B7-535F-4819-94F4-CFC286797B8F}"/>
              </a:ext>
            </a:extLst>
          </p:cNvPr>
          <p:cNvPicPr>
            <a:picLocks noChangeAspect="1"/>
          </p:cNvPicPr>
          <p:nvPr/>
        </p:nvPicPr>
        <p:blipFill>
          <a:blip r:embed="rId2"/>
          <a:stretch>
            <a:fillRect/>
          </a:stretch>
        </p:blipFill>
        <p:spPr>
          <a:xfrm>
            <a:off x="990600" y="1219200"/>
            <a:ext cx="7315200" cy="5433795"/>
          </a:xfrm>
          <a:prstGeom prst="rect">
            <a:avLst/>
          </a:prstGeom>
        </p:spPr>
      </p:pic>
    </p:spTree>
    <p:extLst>
      <p:ext uri="{BB962C8B-B14F-4D97-AF65-F5344CB8AC3E}">
        <p14:creationId xmlns:p14="http://schemas.microsoft.com/office/powerpoint/2010/main" val="115249568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sz="3600" b="1" dirty="0">
                <a:solidFill>
                  <a:schemeClr val="tx2"/>
                </a:solidFill>
              </a:rPr>
              <a:t>2018-19 Projected Year-end Cash Balance</a:t>
            </a:r>
          </a:p>
        </p:txBody>
      </p:sp>
      <p:graphicFrame>
        <p:nvGraphicFramePr>
          <p:cNvPr id="4" name="Table 3">
            <a:extLst>
              <a:ext uri="{FF2B5EF4-FFF2-40B4-BE49-F238E27FC236}">
                <a16:creationId xmlns:a16="http://schemas.microsoft.com/office/drawing/2014/main" id="{7FD01F95-043B-4091-BDC4-0A15E92B0C8E}"/>
              </a:ext>
            </a:extLst>
          </p:cNvPr>
          <p:cNvGraphicFramePr>
            <a:graphicFrameLocks noGrp="1"/>
          </p:cNvGraphicFramePr>
          <p:nvPr>
            <p:extLst>
              <p:ext uri="{D42A27DB-BD31-4B8C-83A1-F6EECF244321}">
                <p14:modId xmlns:p14="http://schemas.microsoft.com/office/powerpoint/2010/main" val="151036372"/>
              </p:ext>
            </p:extLst>
          </p:nvPr>
        </p:nvGraphicFramePr>
        <p:xfrm>
          <a:off x="533401" y="1219200"/>
          <a:ext cx="7924799" cy="4800598"/>
        </p:xfrm>
        <a:graphic>
          <a:graphicData uri="http://schemas.openxmlformats.org/drawingml/2006/table">
            <a:tbl>
              <a:tblPr/>
              <a:tblGrid>
                <a:gridCol w="400445">
                  <a:extLst>
                    <a:ext uri="{9D8B030D-6E8A-4147-A177-3AD203B41FA5}">
                      <a16:colId xmlns:a16="http://schemas.microsoft.com/office/drawing/2014/main" val="547434669"/>
                    </a:ext>
                  </a:extLst>
                </a:gridCol>
                <a:gridCol w="468520">
                  <a:extLst>
                    <a:ext uri="{9D8B030D-6E8A-4147-A177-3AD203B41FA5}">
                      <a16:colId xmlns:a16="http://schemas.microsoft.com/office/drawing/2014/main" val="663617887"/>
                    </a:ext>
                  </a:extLst>
                </a:gridCol>
                <a:gridCol w="4725247">
                  <a:extLst>
                    <a:ext uri="{9D8B030D-6E8A-4147-A177-3AD203B41FA5}">
                      <a16:colId xmlns:a16="http://schemas.microsoft.com/office/drawing/2014/main" val="2570797797"/>
                    </a:ext>
                  </a:extLst>
                </a:gridCol>
                <a:gridCol w="240267">
                  <a:extLst>
                    <a:ext uri="{9D8B030D-6E8A-4147-A177-3AD203B41FA5}">
                      <a16:colId xmlns:a16="http://schemas.microsoft.com/office/drawing/2014/main" val="135606322"/>
                    </a:ext>
                  </a:extLst>
                </a:gridCol>
                <a:gridCol w="1045160">
                  <a:extLst>
                    <a:ext uri="{9D8B030D-6E8A-4147-A177-3AD203B41FA5}">
                      <a16:colId xmlns:a16="http://schemas.microsoft.com/office/drawing/2014/main" val="4019264748"/>
                    </a:ext>
                  </a:extLst>
                </a:gridCol>
                <a:gridCol w="1045160">
                  <a:extLst>
                    <a:ext uri="{9D8B030D-6E8A-4147-A177-3AD203B41FA5}">
                      <a16:colId xmlns:a16="http://schemas.microsoft.com/office/drawing/2014/main" val="1963376774"/>
                    </a:ext>
                  </a:extLst>
                </a:gridCol>
              </a:tblGrid>
              <a:tr h="330868">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2629754603"/>
                  </a:ext>
                </a:extLst>
              </a:tr>
              <a:tr h="315829">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gridSpan="2">
                  <a:txBody>
                    <a:bodyPr/>
                    <a:lstStyle/>
                    <a:p>
                      <a:pPr algn="l" fontAlgn="b"/>
                      <a:r>
                        <a:rPr lang="en-US" sz="1200" b="1" i="0" u="sng" strike="noStrike">
                          <a:solidFill>
                            <a:srgbClr val="000000"/>
                          </a:solidFill>
                          <a:effectLst/>
                          <a:latin typeface="Calibri" panose="020F0502020204030204" pitchFamily="34" charset="0"/>
                        </a:rPr>
                        <a:t>Projected Cash Balances Detailed by Account:</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167053453"/>
                  </a:ext>
                </a:extLst>
              </a:tr>
              <a:tr h="303797">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1598360709"/>
                  </a:ext>
                </a:extLst>
              </a:tr>
              <a:tr h="315829">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CD # 234 - reserve asset replacement</a:t>
                      </a: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200" b="0" i="0" u="none" strike="noStrike">
                          <a:solidFill>
                            <a:srgbClr val="000000"/>
                          </a:solidFill>
                          <a:effectLst/>
                          <a:latin typeface="Calibri" panose="020F0502020204030204" pitchFamily="34" charset="0"/>
                        </a:rPr>
                        <a:t>35,773 </a:t>
                      </a:r>
                    </a:p>
                  </a:txBody>
                  <a:tcPr marL="9525" marR="9525" marT="9525" marB="0" anchor="b">
                    <a:lnL>
                      <a:noFill/>
                    </a:lnL>
                    <a:lnR>
                      <a:noFill/>
                    </a:lnR>
                    <a:lnT>
                      <a:noFill/>
                    </a:lnT>
                    <a:lnB>
                      <a:noFill/>
                    </a:lnB>
                  </a:tcPr>
                </a:tc>
                <a:extLst>
                  <a:ext uri="{0D108BD9-81ED-4DB2-BD59-A6C34878D82A}">
                    <a16:rowId xmlns:a16="http://schemas.microsoft.com/office/drawing/2014/main" val="2754639931"/>
                  </a:ext>
                </a:extLst>
              </a:tr>
              <a:tr h="315829">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CD # 235 - temporary reserve asset replacement</a:t>
                      </a: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200" b="0" i="0" u="none" strike="noStrike">
                          <a:solidFill>
                            <a:srgbClr val="000000"/>
                          </a:solidFill>
                          <a:effectLst/>
                          <a:latin typeface="Calibri" panose="020F0502020204030204" pitchFamily="34" charset="0"/>
                        </a:rPr>
                        <a:t>2,316 </a:t>
                      </a:r>
                    </a:p>
                  </a:txBody>
                  <a:tcPr marL="9525" marR="9525" marT="9525" marB="0" anchor="b">
                    <a:lnL>
                      <a:noFill/>
                    </a:lnL>
                    <a:lnR>
                      <a:noFill/>
                    </a:lnR>
                    <a:lnT>
                      <a:noFill/>
                    </a:lnT>
                    <a:lnB>
                      <a:noFill/>
                    </a:lnB>
                  </a:tcPr>
                </a:tc>
                <a:extLst>
                  <a:ext uri="{0D108BD9-81ED-4DB2-BD59-A6C34878D82A}">
                    <a16:rowId xmlns:a16="http://schemas.microsoft.com/office/drawing/2014/main" val="2808674319"/>
                  </a:ext>
                </a:extLst>
              </a:tr>
              <a:tr h="315829">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CD # 233 - reserve for uncertainties</a:t>
                      </a: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200" b="0" i="0" u="none" strike="noStrike">
                          <a:solidFill>
                            <a:srgbClr val="000000"/>
                          </a:solidFill>
                          <a:effectLst/>
                          <a:latin typeface="Calibri" panose="020F0502020204030204" pitchFamily="34" charset="0"/>
                        </a:rPr>
                        <a:t>5,315 </a:t>
                      </a:r>
                    </a:p>
                  </a:txBody>
                  <a:tcPr marL="9525" marR="9525" marT="9525" marB="0" anchor="b">
                    <a:lnL>
                      <a:noFill/>
                    </a:lnL>
                    <a:lnR>
                      <a:noFill/>
                    </a:lnR>
                    <a:lnT>
                      <a:noFill/>
                    </a:lnT>
                    <a:lnB>
                      <a:noFill/>
                    </a:lnB>
                  </a:tcPr>
                </a:tc>
                <a:extLst>
                  <a:ext uri="{0D108BD9-81ED-4DB2-BD59-A6C34878D82A}">
                    <a16:rowId xmlns:a16="http://schemas.microsoft.com/office/drawing/2014/main" val="1000106467"/>
                  </a:ext>
                </a:extLst>
              </a:tr>
              <a:tr h="315829">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CD # 231 - unallocated funds</a:t>
                      </a: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200" b="0" i="0" u="none" strike="noStrike">
                          <a:solidFill>
                            <a:srgbClr val="000000"/>
                          </a:solidFill>
                          <a:effectLst/>
                          <a:latin typeface="Calibri" panose="020F0502020204030204" pitchFamily="34" charset="0"/>
                        </a:rPr>
                        <a:t>9,035 </a:t>
                      </a:r>
                    </a:p>
                  </a:txBody>
                  <a:tcPr marL="9525" marR="9525" marT="9525" marB="0" anchor="b">
                    <a:lnL>
                      <a:noFill/>
                    </a:lnL>
                    <a:lnR>
                      <a:noFill/>
                    </a:lnR>
                    <a:lnT>
                      <a:noFill/>
                    </a:lnT>
                    <a:lnB>
                      <a:noFill/>
                    </a:lnB>
                  </a:tcPr>
                </a:tc>
                <a:extLst>
                  <a:ext uri="{0D108BD9-81ED-4DB2-BD59-A6C34878D82A}">
                    <a16:rowId xmlns:a16="http://schemas.microsoft.com/office/drawing/2014/main" val="1497091857"/>
                  </a:ext>
                </a:extLst>
              </a:tr>
              <a:tr h="315829">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Checking </a:t>
                      </a: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200" b="0" i="0" u="none" strike="noStrike">
                          <a:solidFill>
                            <a:srgbClr val="000000"/>
                          </a:solidFill>
                          <a:effectLst/>
                          <a:latin typeface="Calibri" panose="020F0502020204030204" pitchFamily="34" charset="0"/>
                        </a:rPr>
                        <a:t>9,786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2882971"/>
                  </a:ext>
                </a:extLst>
              </a:tr>
              <a:tr h="330868">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200" b="1" i="0" u="none" strike="noStrike">
                          <a:solidFill>
                            <a:srgbClr val="000000"/>
                          </a:solidFill>
                          <a:effectLst/>
                          <a:latin typeface="Calibri" panose="020F0502020204030204" pitchFamily="34" charset="0"/>
                        </a:rPr>
                        <a:t>Total</a:t>
                      </a:r>
                    </a:p>
                  </a:txBody>
                  <a:tcPr marL="9525" marR="9525" marT="9525" marB="0" anchor="b">
                    <a:lnL>
                      <a:noFill/>
                    </a:lnL>
                    <a:lnR>
                      <a:noFill/>
                    </a:lnR>
                    <a:lnT>
                      <a:noFill/>
                    </a:lnT>
                    <a:lnB>
                      <a:noFill/>
                    </a:lnB>
                  </a:tcPr>
                </a:tc>
                <a:tc>
                  <a:txBody>
                    <a:bodyPr/>
                    <a:lstStyle/>
                    <a:p>
                      <a:pPr algn="r" fontAlgn="b"/>
                      <a:endParaRPr lang="en-US" sz="12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200" b="0" i="0" u="none" strike="noStrike">
                          <a:solidFill>
                            <a:srgbClr val="000000"/>
                          </a:solidFill>
                          <a:effectLst/>
                          <a:latin typeface="Calibri" panose="020F0502020204030204" pitchFamily="34" charset="0"/>
                        </a:rPr>
                        <a:t>62,226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2472222850"/>
                  </a:ext>
                </a:extLst>
              </a:tr>
              <a:tr h="330868">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516779508"/>
                  </a:ext>
                </a:extLst>
              </a:tr>
              <a:tr h="315829">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gridSpan="2">
                  <a:txBody>
                    <a:bodyPr/>
                    <a:lstStyle/>
                    <a:p>
                      <a:pPr algn="l" fontAlgn="b"/>
                      <a:r>
                        <a:rPr lang="en-US" sz="1200" b="1" i="0" u="sng" strike="noStrike">
                          <a:solidFill>
                            <a:srgbClr val="000000"/>
                          </a:solidFill>
                          <a:effectLst/>
                          <a:latin typeface="Calibri" panose="020F0502020204030204" pitchFamily="34" charset="0"/>
                        </a:rPr>
                        <a:t>Projected Cash Balance Detailed by Category:</a:t>
                      </a:r>
                    </a:p>
                  </a:txBody>
                  <a:tcPr marL="9525" marR="9525" marT="9525" marB="0" anchor="b">
                    <a:lnL>
                      <a:noFill/>
                    </a:lnL>
                    <a:lnR>
                      <a:noFill/>
                    </a:lnR>
                    <a:lnT>
                      <a:noFill/>
                    </a:lnT>
                    <a:lnB>
                      <a:noFill/>
                    </a:lnB>
                  </a:tcPr>
                </a:tc>
                <a:tc hMerge="1">
                  <a:txBody>
                    <a:bodyPr/>
                    <a:lstStyle/>
                    <a:p>
                      <a:endParaRPr lang="en-US"/>
                    </a:p>
                  </a:txBody>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4069311183"/>
                  </a:ext>
                </a:extLst>
              </a:tr>
              <a:tr h="315829">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Reserve Accounts - Asset Replacement &amp; Uncertainties</a:t>
                      </a: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200" b="0" i="0" u="none" strike="noStrike">
                          <a:solidFill>
                            <a:srgbClr val="000000"/>
                          </a:solidFill>
                          <a:effectLst/>
                          <a:latin typeface="Calibri" panose="020F0502020204030204" pitchFamily="34" charset="0"/>
                        </a:rPr>
                        <a:t>43,404 </a:t>
                      </a:r>
                    </a:p>
                  </a:txBody>
                  <a:tcPr marL="9525" marR="9525" marT="9525" marB="0" anchor="b">
                    <a:lnL>
                      <a:noFill/>
                    </a:lnL>
                    <a:lnR>
                      <a:noFill/>
                    </a:lnR>
                    <a:lnT>
                      <a:noFill/>
                    </a:lnT>
                    <a:lnB>
                      <a:noFill/>
                    </a:lnB>
                  </a:tcPr>
                </a:tc>
                <a:extLst>
                  <a:ext uri="{0D108BD9-81ED-4DB2-BD59-A6C34878D82A}">
                    <a16:rowId xmlns:a16="http://schemas.microsoft.com/office/drawing/2014/main" val="1242204725"/>
                  </a:ext>
                </a:extLst>
              </a:tr>
              <a:tr h="315829">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effectLst/>
                          <a:latin typeface="Calibri" panose="020F0502020204030204" pitchFamily="34" charset="0"/>
                        </a:rPr>
                        <a:t>Uncommitted Balance </a:t>
                      </a: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200" b="0" i="0" u="none" strike="noStrike">
                          <a:solidFill>
                            <a:srgbClr val="000000"/>
                          </a:solidFill>
                          <a:effectLst/>
                          <a:latin typeface="Calibri" panose="020F0502020204030204" pitchFamily="34" charset="0"/>
                        </a:rPr>
                        <a:t>18,822 </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183669"/>
                  </a:ext>
                </a:extLst>
              </a:tr>
              <a:tr h="330868">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200" b="1" i="0" u="none" strike="noStrike">
                          <a:solidFill>
                            <a:srgbClr val="000000"/>
                          </a:solidFill>
                          <a:effectLst/>
                          <a:latin typeface="Calibri" panose="020F0502020204030204" pitchFamily="34" charset="0"/>
                        </a:rPr>
                        <a:t>Total</a:t>
                      </a:r>
                    </a:p>
                  </a:txBody>
                  <a:tcPr marL="9525" marR="9525" marT="9525" marB="0" anchor="b">
                    <a:lnL>
                      <a:noFill/>
                    </a:lnL>
                    <a:lnR>
                      <a:noFill/>
                    </a:lnR>
                    <a:lnT>
                      <a:noFill/>
                    </a:lnT>
                    <a:lnB>
                      <a:noFill/>
                    </a:lnB>
                  </a:tcPr>
                </a:tc>
                <a:tc>
                  <a:txBody>
                    <a:bodyPr/>
                    <a:lstStyle/>
                    <a:p>
                      <a:pPr algn="r" fontAlgn="b"/>
                      <a:endParaRPr lang="en-US" sz="1200" b="1"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r" fontAlgn="b"/>
                      <a:r>
                        <a:rPr lang="en-US" sz="1200" b="0" i="0" u="none" strike="noStrike">
                          <a:solidFill>
                            <a:srgbClr val="000000"/>
                          </a:solidFill>
                          <a:effectLst/>
                          <a:latin typeface="Calibri" panose="020F0502020204030204" pitchFamily="34" charset="0"/>
                        </a:rPr>
                        <a:t>62,226 </a:t>
                      </a:r>
                    </a:p>
                  </a:txBody>
                  <a:tcPr marL="9525" marR="9525" marT="9525" marB="0" anchor="b">
                    <a:lnL>
                      <a:noFill/>
                    </a:lnL>
                    <a:lnR>
                      <a:noFill/>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val="1247430267"/>
                  </a:ext>
                </a:extLst>
              </a:tr>
              <a:tr h="330868">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lnL>
                      <a:noFill/>
                    </a:lnL>
                    <a:lnR>
                      <a:noFill/>
                    </a:lnR>
                    <a:lnT w="25400" cap="flat" cmpd="dbl"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612653462"/>
                  </a:ext>
                </a:extLst>
              </a:tr>
            </a:tbl>
          </a:graphicData>
        </a:graphic>
      </p:graphicFrame>
    </p:spTree>
    <p:extLst>
      <p:ext uri="{BB962C8B-B14F-4D97-AF65-F5344CB8AC3E}">
        <p14:creationId xmlns:p14="http://schemas.microsoft.com/office/powerpoint/2010/main" val="34516086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err="1">
                <a:solidFill>
                  <a:srgbClr val="00B050"/>
                </a:solidFill>
              </a:rPr>
              <a:t>Timberton</a:t>
            </a:r>
            <a:r>
              <a:rPr lang="en-US" sz="3600" b="1" dirty="0">
                <a:solidFill>
                  <a:srgbClr val="00B050"/>
                </a:solidFill>
              </a:rPr>
              <a:t> in fall</a:t>
            </a:r>
          </a:p>
        </p:txBody>
      </p:sp>
      <p:pic>
        <p:nvPicPr>
          <p:cNvPr id="5" name="Picture 4">
            <a:extLst>
              <a:ext uri="{FF2B5EF4-FFF2-40B4-BE49-F238E27FC236}">
                <a16:creationId xmlns:a16="http://schemas.microsoft.com/office/drawing/2014/main" id="{39267F4B-D87A-440A-B3E4-1E8E4BC82620}"/>
              </a:ext>
            </a:extLst>
          </p:cNvPr>
          <p:cNvPicPr>
            <a:picLocks noChangeAspect="1"/>
          </p:cNvPicPr>
          <p:nvPr/>
        </p:nvPicPr>
        <p:blipFill>
          <a:blip r:embed="rId2"/>
          <a:stretch>
            <a:fillRect/>
          </a:stretch>
        </p:blipFill>
        <p:spPr>
          <a:xfrm>
            <a:off x="1371600" y="1135618"/>
            <a:ext cx="6705600" cy="5080624"/>
          </a:xfrm>
          <a:prstGeom prst="rect">
            <a:avLst/>
          </a:prstGeom>
        </p:spPr>
      </p:pic>
    </p:spTree>
    <p:extLst>
      <p:ext uri="{BB962C8B-B14F-4D97-AF65-F5344CB8AC3E}">
        <p14:creationId xmlns:p14="http://schemas.microsoft.com/office/powerpoint/2010/main" val="286728741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81429"/>
            <a:ext cx="8229600" cy="1143000"/>
          </a:xfrm>
        </p:spPr>
        <p:txBody>
          <a:bodyPr>
            <a:normAutofit/>
          </a:bodyPr>
          <a:lstStyle/>
          <a:p>
            <a:r>
              <a:rPr lang="en-US" sz="3600" b="1" dirty="0" err="1">
                <a:solidFill>
                  <a:srgbClr val="00B050"/>
                </a:solidFill>
              </a:rPr>
              <a:t>Timberton</a:t>
            </a:r>
            <a:r>
              <a:rPr lang="en-US" sz="3600" b="1" dirty="0">
                <a:solidFill>
                  <a:srgbClr val="00B050"/>
                </a:solidFill>
              </a:rPr>
              <a:t> in winter</a:t>
            </a:r>
          </a:p>
        </p:txBody>
      </p:sp>
      <p:sp>
        <p:nvSpPr>
          <p:cNvPr id="5" name="AutoShape 2" descr="https://webmail.centurylink.net/service/home/~/?id=36159&amp;part=20&amp;auth=co&amp;disp=i">
            <a:extLst>
              <a:ext uri="{FF2B5EF4-FFF2-40B4-BE49-F238E27FC236}">
                <a16:creationId xmlns:a16="http://schemas.microsoft.com/office/drawing/2014/main" id="{48389B6E-50CC-467A-A2CE-DFD00D51816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DC8C1CCE-FF14-49BF-A2D9-F38436B99E3E}"/>
              </a:ext>
            </a:extLst>
          </p:cNvPr>
          <p:cNvPicPr>
            <a:picLocks noChangeAspect="1"/>
          </p:cNvPicPr>
          <p:nvPr/>
        </p:nvPicPr>
        <p:blipFill>
          <a:blip r:embed="rId2"/>
          <a:stretch>
            <a:fillRect/>
          </a:stretch>
        </p:blipFill>
        <p:spPr>
          <a:xfrm>
            <a:off x="1447800" y="1143000"/>
            <a:ext cx="6705599" cy="5122912"/>
          </a:xfrm>
          <a:prstGeom prst="rect">
            <a:avLst/>
          </a:prstGeom>
        </p:spPr>
      </p:pic>
    </p:spTree>
    <p:extLst>
      <p:ext uri="{BB962C8B-B14F-4D97-AF65-F5344CB8AC3E}">
        <p14:creationId xmlns:p14="http://schemas.microsoft.com/office/powerpoint/2010/main" val="391579903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3FFC0-03C0-417F-81CF-779628971E46}"/>
              </a:ext>
            </a:extLst>
          </p:cNvPr>
          <p:cNvSpPr>
            <a:spLocks noGrp="1"/>
          </p:cNvSpPr>
          <p:nvPr>
            <p:ph type="title"/>
          </p:nvPr>
        </p:nvSpPr>
        <p:spPr/>
        <p:txBody>
          <a:bodyPr/>
          <a:lstStyle/>
          <a:p>
            <a:r>
              <a:rPr lang="en-US" b="1" dirty="0" err="1">
                <a:solidFill>
                  <a:srgbClr val="00B050"/>
                </a:solidFill>
              </a:rPr>
              <a:t>Timberton</a:t>
            </a:r>
            <a:r>
              <a:rPr lang="en-US" b="1" dirty="0">
                <a:solidFill>
                  <a:srgbClr val="00B050"/>
                </a:solidFill>
              </a:rPr>
              <a:t> in winter</a:t>
            </a:r>
            <a:endParaRPr lang="en-US" dirty="0"/>
          </a:p>
        </p:txBody>
      </p:sp>
      <p:pic>
        <p:nvPicPr>
          <p:cNvPr id="3" name="Picture 2">
            <a:extLst>
              <a:ext uri="{FF2B5EF4-FFF2-40B4-BE49-F238E27FC236}">
                <a16:creationId xmlns:a16="http://schemas.microsoft.com/office/drawing/2014/main" id="{72C25B95-6C35-4717-AC66-6DECE654FA3F}"/>
              </a:ext>
            </a:extLst>
          </p:cNvPr>
          <p:cNvPicPr>
            <a:picLocks noChangeAspect="1"/>
          </p:cNvPicPr>
          <p:nvPr/>
        </p:nvPicPr>
        <p:blipFill>
          <a:blip r:embed="rId2"/>
          <a:stretch>
            <a:fillRect/>
          </a:stretch>
        </p:blipFill>
        <p:spPr>
          <a:xfrm>
            <a:off x="609600" y="1201250"/>
            <a:ext cx="8153400" cy="5646264"/>
          </a:xfrm>
          <a:prstGeom prst="rect">
            <a:avLst/>
          </a:prstGeom>
        </p:spPr>
      </p:pic>
    </p:spTree>
    <p:extLst>
      <p:ext uri="{BB962C8B-B14F-4D97-AF65-F5344CB8AC3E}">
        <p14:creationId xmlns:p14="http://schemas.microsoft.com/office/powerpoint/2010/main" val="1754261090"/>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TotalTime>
  <Words>774</Words>
  <Application>Microsoft Office PowerPoint</Application>
  <PresentationFormat>On-screen Show (4:3)</PresentationFormat>
  <Paragraphs>232</Paragraphs>
  <Slides>31</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31</vt:i4>
      </vt:variant>
    </vt:vector>
  </HeadingPairs>
  <TitlesOfParts>
    <vt:vector size="37" baseType="lpstr">
      <vt:lpstr>Arial</vt:lpstr>
      <vt:lpstr>Calibri</vt:lpstr>
      <vt:lpstr>Calibri Light</vt:lpstr>
      <vt:lpstr>Wingdings</vt:lpstr>
      <vt:lpstr>Office Theme</vt:lpstr>
      <vt:lpstr>1_Office Theme</vt:lpstr>
      <vt:lpstr>Timberton Village Homeowners Association Annual Membership Meeting June 24, 2019</vt:lpstr>
      <vt:lpstr>Topics</vt:lpstr>
      <vt:lpstr>TVHA Status 2019  </vt:lpstr>
      <vt:lpstr>History: End-of-Year Fund Balances</vt:lpstr>
      <vt:lpstr>History: End-of-Year Fund Balances</vt:lpstr>
      <vt:lpstr>2018-19 Projected Year-end Cash Balance</vt:lpstr>
      <vt:lpstr>Timberton in fall</vt:lpstr>
      <vt:lpstr>Timberton in winter</vt:lpstr>
      <vt:lpstr>Timberton in winter</vt:lpstr>
      <vt:lpstr>Timberton from outer space</vt:lpstr>
      <vt:lpstr>Grounds Maintenance Contract</vt:lpstr>
      <vt:lpstr> Vegetation Management Projects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TVHA’s Future Focus </vt:lpstr>
      <vt:lpstr>Voting Options  </vt:lpstr>
      <vt:lpstr>Proposed Budget 2019-20</vt:lpstr>
      <vt:lpstr>Notes for the Budget</vt:lpstr>
      <vt:lpstr>PowerPoint Presentation</vt:lpstr>
      <vt:lpstr>PowerPoint Presentation</vt:lpstr>
      <vt:lpstr>Voting Options (cont.) </vt:lpstr>
      <vt:lpstr>Time to Vote!</vt:lpstr>
      <vt:lpstr>Thank You, Neighbors!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Timberton Village Homeowners Association Annual Membership Meeting June 24, 2019</dc:title>
  <dc:creator>Barbara Burke</dc:creator>
  <cp:lastModifiedBy>Vicki Derrenberger</cp:lastModifiedBy>
  <cp:revision>1</cp:revision>
  <dcterms:created xsi:type="dcterms:W3CDTF">2019-06-01T22:22:42Z</dcterms:created>
  <dcterms:modified xsi:type="dcterms:W3CDTF">2019-07-01T01:27:17Z</dcterms:modified>
</cp:coreProperties>
</file>