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3" r:id="rId3"/>
    <p:sldId id="272" r:id="rId4"/>
    <p:sldId id="310" r:id="rId5"/>
    <p:sldId id="257" r:id="rId6"/>
    <p:sldId id="328" r:id="rId7"/>
    <p:sldId id="329" r:id="rId8"/>
    <p:sldId id="306" r:id="rId9"/>
    <p:sldId id="260" r:id="rId10"/>
    <p:sldId id="259" r:id="rId11"/>
    <p:sldId id="289" r:id="rId12"/>
    <p:sldId id="322" r:id="rId13"/>
    <p:sldId id="321" r:id="rId14"/>
    <p:sldId id="326" r:id="rId15"/>
    <p:sldId id="327" r:id="rId16"/>
    <p:sldId id="275" r:id="rId17"/>
    <p:sldId id="323" r:id="rId18"/>
    <p:sldId id="264" r:id="rId19"/>
    <p:sldId id="305" r:id="rId20"/>
    <p:sldId id="330" r:id="rId21"/>
    <p:sldId id="325" r:id="rId22"/>
    <p:sldId id="331" r:id="rId23"/>
    <p:sldId id="268" r:id="rId24"/>
    <p:sldId id="324" r:id="rId25"/>
    <p:sldId id="270" r:id="rId26"/>
    <p:sldId id="271" r:id="rId27"/>
    <p:sldId id="33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705" autoAdjust="0"/>
  </p:normalViewPr>
  <p:slideViewPr>
    <p:cSldViewPr>
      <p:cViewPr varScale="1">
        <p:scale>
          <a:sx n="53" d="100"/>
          <a:sy n="53" d="100"/>
        </p:scale>
        <p:origin x="12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7AE-BA1C-48D2-A0AA-105A9738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ED1C2-663F-41CA-B087-037C0557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92F10-207D-45F6-A966-E72FBF7D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E1A0E-7DCD-44A3-909D-F3061051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36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8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85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</a:t>
            </a:r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3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CF28-98E4-46F6-86D0-519948E1EC71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0272-B090-42AB-9562-95CBD02E0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68EB-50EF-496C-9D52-E1D0704CCA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636C-35EC-4DD8-9B4D-1AF5DEAE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C23E-B10D-4B77-BCC5-B0F3EEB5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F6A5B-5490-45C4-847B-ECDF5F47B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8323"/>
            <a:ext cx="8229600" cy="60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71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Double Pond clean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BDFAD-4D0E-4247-A6A8-FE0469E1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858000" cy="5127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7A021-5E0D-4142-99B4-F013CFA0CF78}"/>
              </a:ext>
            </a:extLst>
          </p:cNvPr>
          <p:cNvSpPr txBox="1"/>
          <p:nvPr/>
        </p:nvSpPr>
        <p:spPr>
          <a:xfrm>
            <a:off x="2362200" y="611849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Ruth Ann Hansen, Neil and Maureen Black, </a:t>
            </a:r>
          </a:p>
          <a:p>
            <a:r>
              <a:rPr lang="en-US" sz="2000" dirty="0"/>
              <a:t>Vicki </a:t>
            </a:r>
            <a:r>
              <a:rPr lang="en-US" sz="2000" dirty="0" err="1"/>
              <a:t>Derrenberger</a:t>
            </a:r>
            <a:r>
              <a:rPr lang="en-US" sz="2000" dirty="0"/>
              <a:t>, and Lloyd and Judy Gill</a:t>
            </a:r>
          </a:p>
        </p:txBody>
      </p:sp>
    </p:spTree>
    <p:extLst>
      <p:ext uri="{BB962C8B-B14F-4D97-AF65-F5344CB8AC3E}">
        <p14:creationId xmlns:p14="http://schemas.microsoft.com/office/powerpoint/2010/main" val="33083817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142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Total Emersion at Double Ponds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7450D-D1F5-4F2A-A91F-9E9599BE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295400"/>
            <a:ext cx="3876675" cy="4924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1E8CC-0D9E-473E-8782-A67E76E4DF2F}"/>
              </a:ext>
            </a:extLst>
          </p:cNvPr>
          <p:cNvSpPr txBox="1"/>
          <p:nvPr/>
        </p:nvSpPr>
        <p:spPr>
          <a:xfrm>
            <a:off x="3429000" y="6378192"/>
            <a:ext cx="253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Vicki </a:t>
            </a:r>
            <a:r>
              <a:rPr lang="en-US" sz="2400" dirty="0" err="1"/>
              <a:t>Derrenberger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799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Cleaning up the Spinnaker Pond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650D9-CF04-4608-891D-9E7236E16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219200"/>
            <a:ext cx="6638925" cy="489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8E66C-5937-4813-A80C-E4252F8241B9}"/>
              </a:ext>
            </a:extLst>
          </p:cNvPr>
          <p:cNvSpPr txBox="1"/>
          <p:nvPr/>
        </p:nvSpPr>
        <p:spPr>
          <a:xfrm>
            <a:off x="2514600" y="6248400"/>
            <a:ext cx="514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Tom </a:t>
            </a:r>
            <a:r>
              <a:rPr lang="en-US" sz="2400" dirty="0" err="1"/>
              <a:t>Woodnutt</a:t>
            </a:r>
            <a:r>
              <a:rPr lang="en-US" sz="2400" dirty="0"/>
              <a:t> and Don Folsom</a:t>
            </a:r>
          </a:p>
        </p:txBody>
      </p:sp>
    </p:spTree>
    <p:extLst>
      <p:ext uri="{BB962C8B-B14F-4D97-AF65-F5344CB8AC3E}">
        <p14:creationId xmlns:p14="http://schemas.microsoft.com/office/powerpoint/2010/main" val="28672874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mberton.org/wp-content/uploads/2017/09/gazebo-walk-2-373x280.jpg">
            <a:extLst>
              <a:ext uri="{FF2B5EF4-FFF2-40B4-BE49-F238E27FC236}">
                <a16:creationId xmlns:a16="http://schemas.microsoft.com/office/drawing/2014/main" id="{99506AE5-15E4-4F92-BD0E-1728B169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26" y="196777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mberton.org/wp-content/uploads/2017/09/gazebo-walk-1.jpg">
            <a:extLst>
              <a:ext uri="{FF2B5EF4-FFF2-40B4-BE49-F238E27FC236}">
                <a16:creationId xmlns:a16="http://schemas.microsoft.com/office/drawing/2014/main" id="{2BD8CC1E-00AA-462C-9E13-AC1A9E03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0" y="1845852"/>
            <a:ext cx="4762053" cy="35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253866-4F4C-4C09-92CD-B790364770E7}"/>
              </a:ext>
            </a:extLst>
          </p:cNvPr>
          <p:cNvSpPr txBox="1"/>
          <p:nvPr/>
        </p:nvSpPr>
        <p:spPr>
          <a:xfrm>
            <a:off x="2057400" y="609600"/>
            <a:ext cx="462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Gazebo Walk  8-19-17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64D00-F17B-4DCE-A538-D5CB0C837820}"/>
              </a:ext>
            </a:extLst>
          </p:cNvPr>
          <p:cNvSpPr txBox="1"/>
          <p:nvPr/>
        </p:nvSpPr>
        <p:spPr>
          <a:xfrm>
            <a:off x="5384726" y="452860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000" b="1" dirty="0">
                <a:solidFill>
                  <a:srgbClr val="00B050"/>
                </a:solidFill>
                <a:latin typeface="Calibri" panose="020F0502020204030204"/>
              </a:rPr>
              <a:t>View from Gazebo Looking West</a:t>
            </a:r>
          </a:p>
        </p:txBody>
      </p:sp>
    </p:spTree>
    <p:extLst>
      <p:ext uri="{BB962C8B-B14F-4D97-AF65-F5344CB8AC3E}">
        <p14:creationId xmlns:p14="http://schemas.microsoft.com/office/powerpoint/2010/main" val="168149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A7AAB069-5B7B-4961-A060-E1186BBE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" y="1720675"/>
            <a:ext cx="3224342" cy="4299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D0308-162D-4766-867F-5585C6669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79" y="1696728"/>
            <a:ext cx="3242303" cy="4323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3A34B-76BB-4793-9AA3-85C21F8C8EEC}"/>
              </a:ext>
            </a:extLst>
          </p:cNvPr>
          <p:cNvSpPr txBox="1"/>
          <p:nvPr/>
        </p:nvSpPr>
        <p:spPr>
          <a:xfrm>
            <a:off x="609600" y="532686"/>
            <a:ext cx="717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Memorial Park Tree Removal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400084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TVHA’s</a:t>
            </a:r>
            <a:r>
              <a:rPr lang="en-US" b="1" dirty="0">
                <a:solidFill>
                  <a:schemeClr val="tx2"/>
                </a:solidFill>
              </a:rPr>
              <a:t> Future Focus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dirty="0"/>
              <a:t>Maintain our sustainable status</a:t>
            </a:r>
          </a:p>
          <a:p>
            <a:pPr lvl="1"/>
            <a:r>
              <a:rPr lang="en-US" b="1" dirty="0"/>
              <a:t>Reduce Board meeting Frequency</a:t>
            </a:r>
          </a:p>
          <a:p>
            <a:r>
              <a:rPr lang="en-US" b="1" dirty="0"/>
              <a:t>Continue Active Pursuit of Vegetation Management Projects</a:t>
            </a:r>
          </a:p>
          <a:p>
            <a:r>
              <a:rPr lang="en-US" b="1" dirty="0"/>
              <a:t>Call for Volunteers</a:t>
            </a:r>
          </a:p>
          <a:p>
            <a:pPr lvl="1"/>
            <a:r>
              <a:rPr lang="en-US" b="1" dirty="0"/>
              <a:t>Help with VMC</a:t>
            </a:r>
          </a:p>
          <a:p>
            <a:pPr lvl="1"/>
            <a:r>
              <a:rPr lang="en-US" b="1" dirty="0"/>
              <a:t>Future Board service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41B4-82D8-40A2-8507-22ED5262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E59F-C684-4D35-A39A-DBC2E65B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A. Reallocation of reserve for uncertainties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4334AA-E4AC-44D0-9899-D6F5849ED323}"/>
              </a:ext>
            </a:extLst>
          </p:cNvPr>
          <p:cNvSpPr txBox="1">
            <a:spLocks/>
          </p:cNvSpPr>
          <p:nvPr/>
        </p:nvSpPr>
        <p:spPr>
          <a:xfrm>
            <a:off x="609600" y="4390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2"/>
                </a:solidFill>
              </a:rPr>
              <a:t>Voting Options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F1D908-2D02-4069-8921-667DAFE50B0F}"/>
              </a:ext>
            </a:extLst>
          </p:cNvPr>
          <p:cNvSpPr txBox="1">
            <a:spLocks/>
          </p:cNvSpPr>
          <p:nvPr/>
        </p:nvSpPr>
        <p:spPr>
          <a:xfrm>
            <a:off x="609600" y="2594113"/>
            <a:ext cx="7613373" cy="353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/>
            <a:r>
              <a:rPr lang="en-US" sz="2800" dirty="0"/>
              <a:t>Established by membership vote at 2014 Annual Meeting</a:t>
            </a:r>
          </a:p>
          <a:p>
            <a:pPr marL="257175" indent="-257175" algn="just"/>
            <a:r>
              <a:rPr lang="en-US" sz="2800" dirty="0"/>
              <a:t>Annual Fund of $1,310 set aside as a safety net</a:t>
            </a:r>
          </a:p>
          <a:p>
            <a:pPr marL="257175" indent="-257175" algn="just"/>
            <a:r>
              <a:rPr lang="en-US" sz="2800" dirty="0"/>
              <a:t>Current Balance $5,244.13 </a:t>
            </a:r>
          </a:p>
          <a:p>
            <a:pPr marL="257175" indent="-257175" algn="just"/>
            <a:r>
              <a:rPr lang="en-US" sz="2800" dirty="0"/>
              <a:t>Redirect Ongoing Funds to Operating Budget in lieu of Dues Increase</a:t>
            </a:r>
          </a:p>
        </p:txBody>
      </p:sp>
    </p:spTree>
    <p:extLst>
      <p:ext uri="{BB962C8B-B14F-4D97-AF65-F5344CB8AC3E}">
        <p14:creationId xmlns:p14="http://schemas.microsoft.com/office/powerpoint/2010/main" val="38624833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79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B. Ratify the TVHA 2018-19 budget</a:t>
            </a:r>
          </a:p>
          <a:p>
            <a:pPr marL="514350" indent="-514350">
              <a:buAutoNum type="alphaUcPeriod"/>
            </a:pPr>
            <a:endParaRPr lang="en-US" sz="3600" b="1" dirty="0"/>
          </a:p>
          <a:p>
            <a:pPr marL="514350" indent="-514350">
              <a:buAutoNum type="alphaUcPeriod"/>
            </a:pPr>
            <a:endParaRPr lang="en-US" b="1" dirty="0"/>
          </a:p>
          <a:p>
            <a:endParaRPr lang="en-US" dirty="0"/>
          </a:p>
        </p:txBody>
      </p:sp>
      <p:pic>
        <p:nvPicPr>
          <p:cNvPr id="23556" name="Picture 4" descr="C:\Users\Steve\AppData\Local\Microsoft\Windows\Temporary Internet Files\Content.IE5\AACV5QN2\100Dollar-Bills-Money-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0"/>
            <a:ext cx="5029200" cy="4083711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21AB4C-A34B-41CB-AA8A-FA03213B81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2"/>
                </a:solidFill>
              </a:rPr>
              <a:t>Voting Options (cont.)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Proposed Budget 2017-18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ECE5A-4954-469E-A1E8-AEB085D1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34275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17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0C50-9915-4C02-A119-7A58D493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Notes for the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426AC-4C34-4F66-AB7A-54A9C1A9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162175"/>
            <a:ext cx="8248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13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72390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Timberton</a:t>
            </a:r>
            <a:r>
              <a:rPr lang="en-US" sz="2800" dirty="0">
                <a:solidFill>
                  <a:schemeClr val="tx2"/>
                </a:solidFill>
              </a:rPr>
              <a:t> Village Homeowners Association Annual Membership Meeting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June 25, 2018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2663"/>
          <a:stretch>
            <a:fillRect/>
          </a:stretch>
        </p:blipFill>
        <p:spPr>
          <a:xfrm>
            <a:off x="762000" y="457200"/>
            <a:ext cx="7620000" cy="4648200"/>
          </a:xfr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41B4-82D8-40A2-8507-22ED5262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E59F-C684-4D35-A39A-DBC2E65B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C. Ratify Board approval of the annual update of the Reserve Study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4334AA-E4AC-44D0-9899-D6F5849ED323}"/>
              </a:ext>
            </a:extLst>
          </p:cNvPr>
          <p:cNvSpPr txBox="1">
            <a:spLocks/>
          </p:cNvSpPr>
          <p:nvPr/>
        </p:nvSpPr>
        <p:spPr>
          <a:xfrm>
            <a:off x="609600" y="4390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2"/>
                </a:solidFill>
              </a:rPr>
              <a:t>Voting Options (cont.)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551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1EF80-ADAE-40E9-AB4A-C466E4F0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3842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F4E925-14BC-4FFA-A860-D28C612ADAD1}"/>
              </a:ext>
            </a:extLst>
          </p:cNvPr>
          <p:cNvSpPr/>
          <p:nvPr/>
        </p:nvSpPr>
        <p:spPr>
          <a:xfrm>
            <a:off x="1600200" y="742118"/>
            <a:ext cx="6253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Annual update of the Reserve Study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75089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Voting Options (cont.)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6">
                    <a:lumMod val="50000"/>
                  </a:schemeClr>
                </a:solidFill>
              </a:rPr>
              <a:t>D. Election of three Board Directors</a:t>
            </a:r>
          </a:p>
          <a:p>
            <a:pPr>
              <a:buFont typeface="Wingdings" pitchFamily="2" charset="2"/>
              <a:buChar char="§"/>
            </a:pPr>
            <a:r>
              <a:rPr lang="en-US" sz="3500" b="1" dirty="0"/>
              <a:t>Incumbent Directors Debbie Wills and Vicki </a:t>
            </a:r>
            <a:r>
              <a:rPr lang="en-US" sz="3500" b="1" dirty="0" err="1"/>
              <a:t>Derrenberger</a:t>
            </a:r>
            <a:r>
              <a:rPr lang="en-US" sz="3500" b="1" dirty="0"/>
              <a:t> have another year to serve in their current terms</a:t>
            </a:r>
            <a:endParaRPr lang="en-US" sz="3500" b="1" i="1" dirty="0"/>
          </a:p>
          <a:p>
            <a:pPr>
              <a:buFont typeface="Wingdings" pitchFamily="2" charset="2"/>
              <a:buChar char="§"/>
            </a:pPr>
            <a:r>
              <a:rPr lang="en-US" sz="3500" b="1" dirty="0"/>
              <a:t>Three Director positions are open for vote this year. Candidates include:</a:t>
            </a:r>
          </a:p>
          <a:p>
            <a:pPr lvl="1">
              <a:buFont typeface="Wingdings" pitchFamily="2" charset="2"/>
              <a:buChar char="§"/>
            </a:pPr>
            <a:r>
              <a:rPr lang="en-US" sz="3500" b="1" dirty="0"/>
              <a:t>Mike Burke (one year term)</a:t>
            </a:r>
          </a:p>
          <a:p>
            <a:pPr lvl="1">
              <a:buFont typeface="Wingdings" pitchFamily="2" charset="2"/>
              <a:buChar char="§"/>
            </a:pPr>
            <a:r>
              <a:rPr lang="en-US" sz="3500" b="1" dirty="0"/>
              <a:t>Gloria Wilcox</a:t>
            </a:r>
          </a:p>
          <a:p>
            <a:pPr lvl="1">
              <a:buFont typeface="Wingdings" pitchFamily="2" charset="2"/>
              <a:buChar char="§"/>
            </a:pPr>
            <a:r>
              <a:rPr lang="en-US" sz="3500" b="1" dirty="0"/>
              <a:t>Dave </a:t>
            </a:r>
            <a:r>
              <a:rPr lang="en-US" sz="3500" b="1" dirty="0" err="1"/>
              <a:t>Tietjen</a:t>
            </a:r>
            <a:endParaRPr lang="en-US" sz="3500" b="1" dirty="0"/>
          </a:p>
          <a:p>
            <a:pPr>
              <a:buFont typeface="Wingdings" pitchFamily="2" charset="2"/>
              <a:buChar char="§"/>
            </a:pPr>
            <a:r>
              <a:rPr lang="en-US" sz="3900" b="1" dirty="0">
                <a:solidFill>
                  <a:srgbClr val="00B050"/>
                </a:solidFill>
              </a:rPr>
              <a:t>Other candidates?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4DBD-4658-4304-83D5-F4F6E83D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E. Reduction of Board Meeting Frequency from bi-monthly to Quarterly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33606-6F51-43E3-9672-01953AF2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Voting Options (cont.)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5F4F7F-14CD-4C42-8D0E-4AAB79937009}"/>
              </a:ext>
            </a:extLst>
          </p:cNvPr>
          <p:cNvSpPr txBox="1">
            <a:spLocks/>
          </p:cNvSpPr>
          <p:nvPr/>
        </p:nvSpPr>
        <p:spPr>
          <a:xfrm>
            <a:off x="406401" y="2618580"/>
            <a:ext cx="7747000" cy="347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Membership Approved Change to Bi-Monthly Board Meetings at 2014 Annual Meeting </a:t>
            </a:r>
          </a:p>
          <a:p>
            <a:pPr algn="just"/>
            <a:r>
              <a:rPr lang="en-US" dirty="0" err="1"/>
              <a:t>Timberton</a:t>
            </a:r>
            <a:r>
              <a:rPr lang="en-US" dirty="0"/>
              <a:t> Running Smoothly</a:t>
            </a:r>
          </a:p>
          <a:p>
            <a:pPr algn="just"/>
            <a:r>
              <a:rPr lang="en-US" dirty="0"/>
              <a:t>Special Meetings May Be Held if Necessary</a:t>
            </a:r>
          </a:p>
          <a:p>
            <a:pPr algn="just"/>
            <a:r>
              <a:rPr lang="en-US" dirty="0"/>
              <a:t>Other South Bay Villages Meet Quarterly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14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Time to 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Ballots have been distributed</a:t>
            </a:r>
          </a:p>
          <a:p>
            <a:r>
              <a:rPr lang="en-US" b="1" dirty="0">
                <a:solidFill>
                  <a:srgbClr val="FF0000"/>
                </a:solidFill>
              </a:rPr>
              <a:t>Please vote now</a:t>
            </a:r>
          </a:p>
          <a:p>
            <a:r>
              <a:rPr lang="en-US" b="1" dirty="0"/>
              <a:t>Someone will collect completed ballots</a:t>
            </a:r>
          </a:p>
          <a:p>
            <a:r>
              <a:rPr lang="en-US" b="1" dirty="0"/>
              <a:t>Results will be announced as soon as the count is completed</a:t>
            </a:r>
          </a:p>
          <a:p>
            <a:r>
              <a:rPr lang="en-US" b="1" dirty="0">
                <a:solidFill>
                  <a:srgbClr val="00B050"/>
                </a:solidFill>
              </a:rPr>
              <a:t>Following the announcement of the voting results we will adjourn the formal meeting and begin the party!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Thank You, Neighbors!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2362200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C23E-B10D-4B77-BCC5-B0F3EEB5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F6A5B-5490-45C4-847B-ECDF5F47B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8323"/>
            <a:ext cx="8229600" cy="60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53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TVHA Status</a:t>
            </a:r>
          </a:p>
          <a:p>
            <a:r>
              <a:rPr lang="en-US" sz="4400" b="1" dirty="0"/>
              <a:t>Achievements this past year</a:t>
            </a:r>
          </a:p>
          <a:p>
            <a:r>
              <a:rPr lang="en-US" sz="4400" b="1" dirty="0"/>
              <a:t>Future Focus</a:t>
            </a:r>
          </a:p>
          <a:p>
            <a:r>
              <a:rPr lang="en-US" sz="4400" b="1" dirty="0"/>
              <a:t>Voting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757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2"/>
                </a:solidFill>
              </a:rPr>
              <a:t>TVHA Status 2018  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00200"/>
            <a:ext cx="6858000" cy="4525963"/>
          </a:xfrm>
        </p:spPr>
        <p:txBody>
          <a:bodyPr>
            <a:normAutofit/>
          </a:bodyPr>
          <a:lstStyle/>
          <a:p>
            <a:r>
              <a:rPr lang="en-US" b="1" dirty="0"/>
              <a:t>Completed bidding process for Landscape contract- 2018 to 2020</a:t>
            </a:r>
          </a:p>
          <a:p>
            <a:r>
              <a:rPr lang="en-US" b="1" dirty="0"/>
              <a:t>The Website continues to be dynamic, current and informative thanks to Webmaster Rick </a:t>
            </a:r>
            <a:r>
              <a:rPr lang="en-US" b="1" dirty="0" err="1"/>
              <a:t>Hellewell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A7A5D6-EE4F-4E1B-AF06-21230AC0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53" y="2164953"/>
            <a:ext cx="8843293" cy="31107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B7D3EB-1891-4038-BA2E-802336FD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History: End-of-Year Fund Balances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944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FF9720-B428-45B9-9320-066A1580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04" y="1752600"/>
            <a:ext cx="8524391" cy="45312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36681C-5AEA-49B5-B00C-F5F8B224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History: End-of-Year Fund Balances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5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2017-18 Projected Year-end Cash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A3B5C-3D8D-4C9F-B107-248E4042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7144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8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Grounds Maintenance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Clarified Statement of work</a:t>
            </a:r>
          </a:p>
          <a:p>
            <a:r>
              <a:rPr lang="en-US" sz="3600" b="1" dirty="0"/>
              <a:t>Extensive bidding process- 5 bidders</a:t>
            </a:r>
          </a:p>
          <a:p>
            <a:r>
              <a:rPr lang="en-US" sz="3600" b="1" dirty="0"/>
              <a:t>Contract awarded to </a:t>
            </a:r>
            <a:r>
              <a:rPr lang="en-US" sz="3600" b="1" dirty="0" err="1"/>
              <a:t>Greenstate</a:t>
            </a:r>
            <a:r>
              <a:rPr lang="en-US" sz="3600" b="1" dirty="0"/>
              <a:t> </a:t>
            </a:r>
          </a:p>
          <a:p>
            <a:pPr lvl="1"/>
            <a:r>
              <a:rPr lang="en-US" sz="3200" b="1" dirty="0"/>
              <a:t>Bid was affordable for our budget</a:t>
            </a:r>
          </a:p>
          <a:p>
            <a:r>
              <a:rPr lang="en-US" sz="3600" b="1" dirty="0"/>
              <a:t>2 years starting July 2018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Vegetation Management Projects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497E-6060-4D12-97E5-FD02973C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Finalized Gazebo Refurbishment</a:t>
            </a:r>
          </a:p>
          <a:p>
            <a:endParaRPr lang="en-US" dirty="0"/>
          </a:p>
          <a:p>
            <a:r>
              <a:rPr lang="en-US" dirty="0"/>
              <a:t>Memorial park hazardous tree removed</a:t>
            </a:r>
          </a:p>
          <a:p>
            <a:endParaRPr lang="en-US" dirty="0"/>
          </a:p>
          <a:p>
            <a:r>
              <a:rPr lang="en-US" dirty="0"/>
              <a:t>Trim and clean up of top of </a:t>
            </a:r>
            <a:r>
              <a:rPr lang="en-US" dirty="0" err="1"/>
              <a:t>Timberton</a:t>
            </a:r>
            <a:r>
              <a:rPr lang="en-US" dirty="0"/>
              <a:t> drive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TVHA annual meeting power point pres 2017 </Template>
  <TotalTime>9011</TotalTime>
  <Words>417</Words>
  <Application>Microsoft Office PowerPoint</Application>
  <PresentationFormat>On-screen Show (4:3)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Timberton Village Homeowners Association Annual Membership Meeting June 25, 2018</vt:lpstr>
      <vt:lpstr>Topics</vt:lpstr>
      <vt:lpstr>TVHA Status 2018   </vt:lpstr>
      <vt:lpstr>History: End-of-Year Fund Balances</vt:lpstr>
      <vt:lpstr>History: End-of-Year Fund Balances</vt:lpstr>
      <vt:lpstr>2017-18 Projected Year-end Cash Balance</vt:lpstr>
      <vt:lpstr>Grounds Maintenance Contract</vt:lpstr>
      <vt:lpstr> Vegetation Management Projects</vt:lpstr>
      <vt:lpstr>Double Pond clean up</vt:lpstr>
      <vt:lpstr>Total Emersion at Double Ponds</vt:lpstr>
      <vt:lpstr>Cleaning up the Spinnaker Pond</vt:lpstr>
      <vt:lpstr>PowerPoint Presentation</vt:lpstr>
      <vt:lpstr>PowerPoint Presentation</vt:lpstr>
      <vt:lpstr>TVHA’s Future Focus </vt:lpstr>
      <vt:lpstr>PowerPoint Presentation</vt:lpstr>
      <vt:lpstr>Voting Options (cont.) </vt:lpstr>
      <vt:lpstr>Proposed Budget 2017-18</vt:lpstr>
      <vt:lpstr>Notes for the Budget</vt:lpstr>
      <vt:lpstr>PowerPoint Presentation</vt:lpstr>
      <vt:lpstr>PowerPoint Presentation</vt:lpstr>
      <vt:lpstr>Voting Options (cont.) </vt:lpstr>
      <vt:lpstr>Voting Options (cont.) </vt:lpstr>
      <vt:lpstr>Time to Vote!</vt:lpstr>
      <vt:lpstr>Thank You, Neighbors!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Timberton Village Homeowners Association Annual Membership Meeting June 26, 2017</dc:title>
  <dc:creator>Barbara Burke</dc:creator>
  <cp:lastModifiedBy>Barbara Burke</cp:lastModifiedBy>
  <cp:revision>25</cp:revision>
  <cp:lastPrinted>2018-06-25T17:31:33Z</cp:lastPrinted>
  <dcterms:created xsi:type="dcterms:W3CDTF">2018-06-04T16:52:51Z</dcterms:created>
  <dcterms:modified xsi:type="dcterms:W3CDTF">2018-06-26T00:07:11Z</dcterms:modified>
</cp:coreProperties>
</file>